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51"/>
  </p:notesMasterIdLst>
  <p:handoutMasterIdLst>
    <p:handoutMasterId r:id="rId52"/>
  </p:handoutMasterIdLst>
  <p:sldIdLst>
    <p:sldId id="331" r:id="rId2"/>
    <p:sldId id="338" r:id="rId3"/>
    <p:sldId id="337" r:id="rId4"/>
    <p:sldId id="339" r:id="rId5"/>
    <p:sldId id="344" r:id="rId6"/>
    <p:sldId id="341" r:id="rId7"/>
    <p:sldId id="343" r:id="rId8"/>
    <p:sldId id="342" r:id="rId9"/>
    <p:sldId id="355" r:id="rId10"/>
    <p:sldId id="351" r:id="rId11"/>
    <p:sldId id="374" r:id="rId12"/>
    <p:sldId id="360" r:id="rId13"/>
    <p:sldId id="356" r:id="rId14"/>
    <p:sldId id="357" r:id="rId15"/>
    <p:sldId id="358" r:id="rId16"/>
    <p:sldId id="387" r:id="rId17"/>
    <p:sldId id="346" r:id="rId18"/>
    <p:sldId id="349" r:id="rId19"/>
    <p:sldId id="407" r:id="rId20"/>
    <p:sldId id="336" r:id="rId21"/>
    <p:sldId id="348" r:id="rId22"/>
    <p:sldId id="386" r:id="rId23"/>
    <p:sldId id="345" r:id="rId24"/>
    <p:sldId id="372" r:id="rId25"/>
    <p:sldId id="365" r:id="rId26"/>
    <p:sldId id="404" r:id="rId27"/>
    <p:sldId id="375" r:id="rId28"/>
    <p:sldId id="395" r:id="rId29"/>
    <p:sldId id="408" r:id="rId30"/>
    <p:sldId id="401" r:id="rId31"/>
    <p:sldId id="367" r:id="rId32"/>
    <p:sldId id="369" r:id="rId33"/>
    <p:sldId id="397" r:id="rId34"/>
    <p:sldId id="382" r:id="rId35"/>
    <p:sldId id="406" r:id="rId36"/>
    <p:sldId id="392" r:id="rId37"/>
    <p:sldId id="394" r:id="rId38"/>
    <p:sldId id="405" r:id="rId39"/>
    <p:sldId id="409" r:id="rId40"/>
    <p:sldId id="388" r:id="rId41"/>
    <p:sldId id="389" r:id="rId42"/>
    <p:sldId id="390" r:id="rId43"/>
    <p:sldId id="330" r:id="rId44"/>
    <p:sldId id="402" r:id="rId45"/>
    <p:sldId id="364" r:id="rId46"/>
    <p:sldId id="363" r:id="rId47"/>
    <p:sldId id="398" r:id="rId48"/>
    <p:sldId id="399" r:id="rId49"/>
    <p:sldId id="400" r:id="rId50"/>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343"/>
            <p14:sldId id="342"/>
            <p14:sldId id="355"/>
          </p14:sldIdLst>
        </p14:section>
        <p14:section name="Global Sensitivity Analysis" id="{AF81810D-EFA2-450A-924C-A2661A56B6AA}">
          <p14:sldIdLst>
            <p14:sldId id="351"/>
            <p14:sldId id="374"/>
            <p14:sldId id="360"/>
            <p14:sldId id="356"/>
            <p14:sldId id="357"/>
            <p14:sldId id="358"/>
          </p14:sldIdLst>
        </p14:section>
        <p14:section name="Gaussian Process Metamodeling" id="{E0576A92-66F7-4A4D-AD1B-296B6857C042}">
          <p14:sldIdLst>
            <p14:sldId id="387"/>
            <p14:sldId id="346"/>
            <p14:sldId id="349"/>
            <p14:sldId id="407"/>
            <p14:sldId id="336"/>
            <p14:sldId id="348"/>
          </p14:sldIdLst>
        </p14:section>
        <p14:section name="Bayesian Calibration" id="{515B0874-7D3C-41C4-AE87-F66FD0C3A8CA}">
          <p14:sldIdLst>
            <p14:sldId id="386"/>
            <p14:sldId id="345"/>
            <p14:sldId id="372"/>
            <p14:sldId id="365"/>
            <p14:sldId id="404"/>
            <p14:sldId id="375"/>
            <p14:sldId id="395"/>
            <p14:sldId id="408"/>
            <p14:sldId id="401"/>
            <p14:sldId id="367"/>
            <p14:sldId id="369"/>
            <p14:sldId id="397"/>
          </p14:sldIdLst>
        </p14:section>
        <p14:section name="Verification and Validation" id="{ABAD8C54-748C-460A-9998-0517DA33C009}">
          <p14:sldIdLst>
            <p14:sldId id="382"/>
            <p14:sldId id="406"/>
            <p14:sldId id="392"/>
            <p14:sldId id="394"/>
            <p14:sldId id="405"/>
          </p14:sldIdLst>
        </p14:section>
        <p14:section name="Conclusion and Outlook" id="{7382F657-4A45-439B-9220-14EBCD076422}">
          <p14:sldIdLst>
            <p14:sldId id="409"/>
            <p14:sldId id="388"/>
            <p14:sldId id="389"/>
            <p14:sldId id="390"/>
          </p14:sldIdLst>
        </p14:section>
        <p14:section name="Thank You" id="{C2079231-590A-46C4-8381-352D0C18F53A}">
          <p14:sldIdLst>
            <p14:sldId id="330"/>
          </p14:sldIdLst>
        </p14:section>
        <p14:section name="Backup Slides" id="{A56629E8-3BFB-4C92-81AA-68AED5B2B092}">
          <p14:sldIdLst>
            <p14:sldId id="402"/>
            <p14:sldId id="364"/>
            <p14:sldId id="363"/>
            <p14:sldId id="398"/>
            <p14:sldId id="399"/>
            <p14:sldId id="40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79095" autoAdjust="0"/>
  </p:normalViewPr>
  <p:slideViewPr>
    <p:cSldViewPr snapToObjects="1">
      <p:cViewPr varScale="1">
        <p:scale>
          <a:sx n="101" d="100"/>
          <a:sy n="101" d="100"/>
        </p:scale>
        <p:origin x="-2040" y="-90"/>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a:t>
            </a:r>
            <a:r>
              <a:rPr lang="de-DE" noProof="0" dirty="0" smtClean="0"/>
              <a:t>Ebene</a:t>
            </a:r>
          </a:p>
          <a:p>
            <a:pPr lvl="5"/>
            <a:r>
              <a:rPr lang="de-DE" noProof="0" dirty="0" smtClean="0"/>
              <a:t>Sechste Ebene</a:t>
            </a:r>
          </a:p>
          <a:p>
            <a:pPr lvl="6"/>
            <a:r>
              <a:rPr lang="de-DE" noProof="0" dirty="0" smtClean="0"/>
              <a:t>Siebte Ebene</a:t>
            </a:r>
          </a:p>
          <a:p>
            <a:pPr lvl="7"/>
            <a:r>
              <a:rPr lang="de-DE" noProof="0" dirty="0" smtClean="0"/>
              <a:t>Achte Ebene</a:t>
            </a:r>
          </a:p>
          <a:p>
            <a:pPr lvl="8"/>
            <a:r>
              <a:rPr lang="de-DE" noProof="0" dirty="0" smtClean="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 Safety</a:t>
            </a:r>
            <a:r>
              <a:rPr lang="en-US" baseline="0" dirty="0" smtClean="0"/>
              <a:t> Analysis of NPP under LBLOCA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smtClean="0"/>
              <a:t>The </a:t>
            </a:r>
            <a:r>
              <a:rPr lang="de-CH" dirty="0" err="1" smtClean="0"/>
              <a:t>idea</a:t>
            </a:r>
            <a:r>
              <a:rPr lang="de-CH" dirty="0" smtClean="0"/>
              <a:t> </a:t>
            </a:r>
            <a:r>
              <a:rPr lang="de-CH" dirty="0" err="1" smtClean="0"/>
              <a:t>of</a:t>
            </a:r>
            <a:r>
              <a:rPr lang="de-CH" dirty="0" smtClean="0"/>
              <a:t> global</a:t>
            </a:r>
            <a:r>
              <a:rPr lang="de-CH" baseline="0" dirty="0" smtClean="0"/>
              <a:t> </a:t>
            </a:r>
            <a:r>
              <a:rPr lang="de-CH" baseline="0" dirty="0" err="1" smtClean="0"/>
              <a:t>method</a:t>
            </a:r>
            <a:r>
              <a:rPr lang="de-CH" baseline="0" dirty="0" smtClean="0"/>
              <a:t> </a:t>
            </a:r>
            <a:r>
              <a:rPr lang="de-CH" baseline="0" dirty="0" err="1" smtClean="0"/>
              <a:t>is</a:t>
            </a:r>
            <a:r>
              <a:rPr lang="de-CH" baseline="0" dirty="0" smtClean="0"/>
              <a:t> </a:t>
            </a:r>
            <a:r>
              <a:rPr lang="de-CH" baseline="0" dirty="0" err="1" smtClean="0"/>
              <a:t>that</a:t>
            </a:r>
            <a:r>
              <a:rPr lang="de-CH" baseline="0" dirty="0" smtClean="0"/>
              <a:t> </a:t>
            </a:r>
            <a:r>
              <a:rPr lang="de-CH" baseline="0" dirty="0" err="1" smtClean="0"/>
              <a:t>we</a:t>
            </a:r>
            <a:r>
              <a:rPr lang="de-CH" baseline="0" dirty="0" smtClean="0"/>
              <a:t> </a:t>
            </a:r>
            <a:r>
              <a:rPr lang="de-CH" baseline="0" dirty="0" err="1" smtClean="0"/>
              <a:t>don’t</a:t>
            </a:r>
            <a:r>
              <a:rPr lang="de-CH" baseline="0" dirty="0" smtClean="0"/>
              <a:t> </a:t>
            </a:r>
            <a:r>
              <a:rPr lang="de-CH" baseline="0" dirty="0" err="1" smtClean="0"/>
              <a:t>use</a:t>
            </a:r>
            <a:r>
              <a:rPr lang="de-CH" baseline="0" dirty="0" smtClean="0"/>
              <a:t> </a:t>
            </a:r>
            <a:r>
              <a:rPr lang="de-CH" baseline="0" dirty="0" err="1" smtClean="0"/>
              <a:t>many</a:t>
            </a:r>
            <a:r>
              <a:rPr lang="de-CH" baseline="0" dirty="0" smtClean="0"/>
              <a:t> </a:t>
            </a:r>
            <a:r>
              <a:rPr lang="de-CH" baseline="0" dirty="0" err="1" smtClean="0"/>
              <a:t>assumptions</a:t>
            </a:r>
            <a:r>
              <a:rPr lang="de-CH" baseline="0" dirty="0" smtClean="0"/>
              <a:t> </a:t>
            </a:r>
            <a:r>
              <a:rPr lang="de-CH" baseline="0" dirty="0" err="1" smtClean="0"/>
              <a:t>regarding</a:t>
            </a:r>
            <a:r>
              <a:rPr lang="de-CH" baseline="0" dirty="0" smtClean="0"/>
              <a:t> </a:t>
            </a:r>
            <a:r>
              <a:rPr lang="de-CH" baseline="0" dirty="0" err="1" smtClean="0"/>
              <a:t>the</a:t>
            </a:r>
            <a:r>
              <a:rPr lang="de-CH" baseline="0" dirty="0" smtClean="0"/>
              <a:t> </a:t>
            </a:r>
            <a:r>
              <a:rPr lang="de-CH" baseline="0" dirty="0" err="1" smtClean="0"/>
              <a:t>input</a:t>
            </a:r>
            <a:r>
              <a:rPr lang="de-CH" baseline="0" dirty="0" smtClean="0"/>
              <a:t>/</a:t>
            </a:r>
            <a:r>
              <a:rPr lang="de-CH" baseline="0" dirty="0" err="1" smtClean="0"/>
              <a:t>output</a:t>
            </a:r>
            <a:r>
              <a:rPr lang="de-CH" baseline="0" dirty="0" smtClean="0"/>
              <a:t> hyper-</a:t>
            </a:r>
            <a:r>
              <a:rPr lang="de-CH" baseline="0" dirty="0" err="1" smtClean="0"/>
              <a:t>surface</a:t>
            </a:r>
            <a:r>
              <a:rPr lang="de-CH" baseline="0" dirty="0" smtClean="0"/>
              <a:t>. Perturbation </a:t>
            </a:r>
            <a:r>
              <a:rPr lang="de-CH" baseline="0" dirty="0" err="1" smtClean="0"/>
              <a:t>from</a:t>
            </a:r>
            <a:r>
              <a:rPr lang="de-CH" baseline="0" dirty="0" smtClean="0"/>
              <a:t> </a:t>
            </a:r>
            <a:r>
              <a:rPr lang="de-CH" baseline="0" dirty="0" err="1" smtClean="0"/>
              <a:t>one</a:t>
            </a:r>
            <a:r>
              <a:rPr lang="de-CH" baseline="0" dirty="0" smtClean="0"/>
              <a:t> </a:t>
            </a:r>
            <a:r>
              <a:rPr lang="de-CH" baseline="0" dirty="0" err="1" smtClean="0"/>
              <a:t>point</a:t>
            </a:r>
            <a:r>
              <a:rPr lang="de-CH" baseline="0" dirty="0" smtClean="0"/>
              <a:t> </a:t>
            </a:r>
            <a:r>
              <a:rPr lang="de-CH" baseline="0" dirty="0" err="1" smtClean="0"/>
              <a:t>might</a:t>
            </a:r>
            <a:r>
              <a:rPr lang="de-CH" baseline="0" dirty="0" smtClean="0"/>
              <a:t> </a:t>
            </a:r>
            <a:r>
              <a:rPr lang="de-CH" baseline="0" dirty="0" err="1" smtClean="0"/>
              <a:t>give</a:t>
            </a:r>
            <a:r>
              <a:rPr lang="de-CH" baseline="0" dirty="0" smtClean="0"/>
              <a:t> different </a:t>
            </a:r>
            <a:r>
              <a:rPr lang="de-CH" baseline="0" dirty="0" err="1" smtClean="0"/>
              <a:t>results</a:t>
            </a:r>
            <a:r>
              <a:rPr lang="de-CH" baseline="0" dirty="0" smtClean="0"/>
              <a:t> </a:t>
            </a:r>
            <a:r>
              <a:rPr lang="de-CH" baseline="0" dirty="0" err="1" smtClean="0"/>
              <a:t>compared</a:t>
            </a:r>
            <a:r>
              <a:rPr lang="de-CH" baseline="0" dirty="0" smtClean="0"/>
              <a:t> </a:t>
            </a:r>
            <a:r>
              <a:rPr lang="de-CH" baseline="0" dirty="0" err="1" smtClean="0"/>
              <a:t>to</a:t>
            </a:r>
            <a:r>
              <a:rPr lang="de-CH" baseline="0" dirty="0" smtClean="0"/>
              <a:t> </a:t>
            </a:r>
            <a:r>
              <a:rPr lang="de-CH" baseline="0" dirty="0" err="1" smtClean="0"/>
              <a:t>the</a:t>
            </a:r>
            <a:r>
              <a:rPr lang="de-CH" baseline="0" dirty="0" smtClean="0"/>
              <a:t> </a:t>
            </a:r>
            <a:r>
              <a:rPr lang="de-CH" baseline="0" dirty="0" err="1" smtClean="0"/>
              <a:t>perturbation</a:t>
            </a:r>
            <a:r>
              <a:rPr lang="de-CH" baseline="0" dirty="0" smtClean="0"/>
              <a:t> </a:t>
            </a:r>
            <a:r>
              <a:rPr lang="de-CH" baseline="0" dirty="0" err="1" smtClean="0"/>
              <a:t>from</a:t>
            </a:r>
            <a:r>
              <a:rPr lang="de-CH" baseline="0" dirty="0" smtClean="0"/>
              <a:t> </a:t>
            </a:r>
            <a:r>
              <a:rPr lang="de-CH" baseline="0" dirty="0" err="1" smtClean="0"/>
              <a:t>another</a:t>
            </a:r>
            <a:r>
              <a:rPr lang="de-CH" baseline="0" dirty="0" smtClean="0"/>
              <a:t> </a:t>
            </a:r>
            <a:r>
              <a:rPr lang="de-CH" baseline="0" dirty="0" err="1" smtClean="0"/>
              <a:t>point</a:t>
            </a:r>
            <a:r>
              <a:rPr lang="de-CH" baseline="0" dirty="0" smtClean="0"/>
              <a:t>.</a:t>
            </a:r>
          </a:p>
          <a:p>
            <a:r>
              <a:rPr lang="de-CH" baseline="0" dirty="0" err="1" smtClean="0"/>
              <a:t>We</a:t>
            </a:r>
            <a:r>
              <a:rPr lang="de-CH" baseline="0" dirty="0" smtClean="0"/>
              <a:t> </a:t>
            </a:r>
            <a:r>
              <a:rPr lang="de-CH" baseline="0" dirty="0" err="1" smtClean="0"/>
              <a:t>evaluate</a:t>
            </a:r>
            <a:r>
              <a:rPr lang="de-CH" baseline="0" dirty="0" smtClean="0"/>
              <a:t> </a:t>
            </a:r>
            <a:r>
              <a:rPr lang="de-CH" baseline="0" dirty="0" err="1" smtClean="0"/>
              <a:t>the</a:t>
            </a:r>
            <a:r>
              <a:rPr lang="de-CH" baseline="0" dirty="0" smtClean="0"/>
              <a:t> </a:t>
            </a:r>
            <a:r>
              <a:rPr lang="de-CH" baseline="0" dirty="0" err="1" smtClean="0"/>
              <a:t>input</a:t>
            </a:r>
            <a:r>
              <a:rPr lang="de-CH" baseline="0" dirty="0" smtClean="0"/>
              <a:t> </a:t>
            </a:r>
            <a:r>
              <a:rPr lang="de-CH" baseline="0" dirty="0" err="1" smtClean="0"/>
              <a:t>over</a:t>
            </a:r>
            <a:r>
              <a:rPr lang="de-CH" baseline="0" dirty="0" smtClean="0"/>
              <a:t> </a:t>
            </a:r>
            <a:r>
              <a:rPr lang="de-CH" baseline="0" dirty="0" err="1" smtClean="0"/>
              <a:t>range</a:t>
            </a:r>
            <a:r>
              <a:rPr lang="de-CH" baseline="0" dirty="0" smtClean="0"/>
              <a:t> </a:t>
            </a:r>
            <a:r>
              <a:rPr lang="de-CH" baseline="0" dirty="0" err="1" smtClean="0"/>
              <a:t>that</a:t>
            </a:r>
            <a:r>
              <a:rPr lang="de-CH" baseline="0" dirty="0" smtClean="0"/>
              <a:t> </a:t>
            </a:r>
            <a:r>
              <a:rPr lang="de-CH" baseline="0" dirty="0" err="1" smtClean="0"/>
              <a:t>is</a:t>
            </a:r>
            <a:r>
              <a:rPr lang="de-CH" baseline="0" dirty="0" smtClean="0"/>
              <a:t> </a:t>
            </a:r>
            <a:r>
              <a:rPr lang="de-CH" baseline="0" dirty="0" err="1" smtClean="0"/>
              <a:t>wide</a:t>
            </a:r>
            <a:r>
              <a:rPr lang="de-CH" baseline="0" dirty="0" smtClean="0"/>
              <a:t> </a:t>
            </a:r>
            <a:r>
              <a:rPr lang="de-CH" baseline="0" dirty="0" err="1" smtClean="0"/>
              <a:t>that</a:t>
            </a:r>
            <a:r>
              <a:rPr lang="de-CH" baseline="0" dirty="0" smtClean="0"/>
              <a:t> </a:t>
            </a:r>
            <a:r>
              <a:rPr lang="de-CH" baseline="0" dirty="0" err="1" smtClean="0"/>
              <a:t>might</a:t>
            </a:r>
            <a:r>
              <a:rPr lang="de-CH" baseline="0" dirty="0" smtClean="0"/>
              <a:t> </a:t>
            </a:r>
            <a:r>
              <a:rPr lang="de-CH" baseline="0" dirty="0" err="1" smtClean="0"/>
              <a:t>cause</a:t>
            </a:r>
            <a:r>
              <a:rPr lang="de-CH" baseline="0" dirty="0" smtClean="0"/>
              <a:t> </a:t>
            </a:r>
            <a:r>
              <a:rPr lang="de-CH" baseline="0" dirty="0" err="1" smtClean="0"/>
              <a:t>departure</a:t>
            </a:r>
            <a:r>
              <a:rPr lang="de-CH" baseline="0" dirty="0" smtClean="0"/>
              <a:t> </a:t>
            </a:r>
            <a:r>
              <a:rPr lang="de-CH" baseline="0" dirty="0" err="1" smtClean="0"/>
              <a:t>from</a:t>
            </a:r>
            <a:r>
              <a:rPr lang="de-CH" baseline="0" dirty="0" smtClean="0"/>
              <a:t> a </a:t>
            </a:r>
            <a:r>
              <a:rPr lang="de-CH" baseline="0" dirty="0" err="1" smtClean="0"/>
              <a:t>well</a:t>
            </a:r>
            <a:r>
              <a:rPr lang="de-CH" baseline="0" dirty="0" smtClean="0"/>
              <a:t> </a:t>
            </a:r>
            <a:r>
              <a:rPr lang="de-CH" baseline="0" dirty="0" err="1" smtClean="0"/>
              <a:t>behaved</a:t>
            </a:r>
            <a:r>
              <a:rPr lang="de-CH" baseline="0" dirty="0" smtClean="0"/>
              <a:t> </a:t>
            </a:r>
            <a:r>
              <a:rPr lang="de-CH" baseline="0" dirty="0" err="1" smtClean="0"/>
              <a:t>response</a:t>
            </a:r>
            <a:endParaRPr lang="de-CH" baseline="0" dirty="0" smtClean="0"/>
          </a:p>
          <a:p>
            <a:r>
              <a:rPr lang="de-CH" baseline="0" dirty="0" smtClean="0"/>
              <a:t>But Morris </a:t>
            </a:r>
            <a:r>
              <a:rPr lang="de-CH" baseline="0" dirty="0" err="1" smtClean="0"/>
              <a:t>is</a:t>
            </a:r>
            <a:r>
              <a:rPr lang="de-CH" baseline="0" dirty="0" smtClean="0"/>
              <a:t> qualitative (</a:t>
            </a:r>
            <a:r>
              <a:rPr lang="de-CH" baseline="0" dirty="0" err="1" smtClean="0"/>
              <a:t>ordinal</a:t>
            </a:r>
            <a:r>
              <a:rPr lang="de-CH" baseline="0" dirty="0" smtClean="0"/>
              <a:t>) </a:t>
            </a:r>
            <a:r>
              <a:rPr lang="de-CH" baseline="0" dirty="0" err="1" smtClean="0"/>
              <a:t>does</a:t>
            </a:r>
            <a:r>
              <a:rPr lang="de-CH" baseline="0" dirty="0" smtClean="0"/>
              <a:t> not </a:t>
            </a:r>
            <a:r>
              <a:rPr lang="de-CH" baseline="0" dirty="0" err="1" smtClean="0"/>
              <a:t>intuitively</a:t>
            </a:r>
            <a:r>
              <a:rPr lang="de-CH" baseline="0" dirty="0" smtClean="0"/>
              <a:t> </a:t>
            </a:r>
            <a:r>
              <a:rPr lang="de-CH" baseline="0" dirty="0" err="1" smtClean="0"/>
              <a:t>tell</a:t>
            </a:r>
            <a:r>
              <a:rPr lang="de-CH" baseline="0" dirty="0" smtClean="0"/>
              <a:t> </a:t>
            </a:r>
            <a:r>
              <a:rPr lang="de-CH" baseline="0" dirty="0" err="1" smtClean="0"/>
              <a:t>how</a:t>
            </a:r>
            <a:r>
              <a:rPr lang="de-CH" baseline="0" dirty="0" smtClean="0"/>
              <a:t> </a:t>
            </a:r>
            <a:r>
              <a:rPr lang="de-CH" baseline="0" dirty="0" err="1" smtClean="0"/>
              <a:t>important</a:t>
            </a:r>
            <a:r>
              <a:rPr lang="de-CH" baseline="0" dirty="0" smtClean="0"/>
              <a:t> a </a:t>
            </a:r>
            <a:r>
              <a:rPr lang="de-CH" baseline="0" dirty="0" err="1" smtClean="0"/>
              <a:t>parameter</a:t>
            </a:r>
            <a:r>
              <a:rPr lang="de-CH" baseline="0" dirty="0" smtClean="0"/>
              <a:t> </a:t>
            </a:r>
            <a:r>
              <a:rPr lang="de-CH" baseline="0" dirty="0" err="1" smtClean="0"/>
              <a:t>is</a:t>
            </a:r>
            <a:r>
              <a:rPr lang="de-CH" baseline="0" dirty="0" smtClean="0"/>
              <a:t>.</a:t>
            </a: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smtClean="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smtClean="0"/>
              <a:t>Quite</a:t>
            </a:r>
            <a:r>
              <a:rPr lang="de-CH" dirty="0" smtClean="0"/>
              <a:t> a </a:t>
            </a:r>
            <a:r>
              <a:rPr lang="de-CH" dirty="0" err="1" smtClean="0"/>
              <a:t>lot</a:t>
            </a:r>
            <a:r>
              <a:rPr lang="de-CH" dirty="0" smtClean="0"/>
              <a:t> </a:t>
            </a:r>
            <a:r>
              <a:rPr lang="de-CH" dirty="0" err="1" smtClean="0"/>
              <a:t>of</a:t>
            </a:r>
            <a:r>
              <a:rPr lang="de-CH" dirty="0" smtClean="0"/>
              <a:t> </a:t>
            </a:r>
            <a:r>
              <a:rPr lang="de-CH" dirty="0" err="1" smtClean="0"/>
              <a:t>run</a:t>
            </a:r>
            <a:r>
              <a:rPr lang="de-CH" baseline="0" dirty="0" smtClean="0"/>
              <a:t> </a:t>
            </a:r>
            <a:r>
              <a:rPr lang="de-CH" baseline="0" dirty="0" err="1" smtClean="0"/>
              <a:t>required</a:t>
            </a:r>
            <a:r>
              <a:rPr lang="de-CH" baseline="0" dirty="0" smtClean="0"/>
              <a:t> b</a:t>
            </a:r>
            <a:r>
              <a:rPr lang="de-CH" dirty="0" smtClean="0"/>
              <a:t>ut </a:t>
            </a:r>
            <a:r>
              <a:rPr lang="de-CH" dirty="0" err="1" smtClean="0"/>
              <a:t>maybe</a:t>
            </a:r>
            <a:r>
              <a:rPr lang="de-CH" dirty="0" smtClean="0"/>
              <a:t> </a:t>
            </a:r>
            <a:r>
              <a:rPr lang="de-CH" dirty="0" err="1" smtClean="0"/>
              <a:t>you</a:t>
            </a:r>
            <a:r>
              <a:rPr lang="de-CH" dirty="0" smtClean="0"/>
              <a:t> </a:t>
            </a:r>
            <a:r>
              <a:rPr lang="de-CH" dirty="0" err="1" smtClean="0"/>
              <a:t>don’t</a:t>
            </a:r>
            <a:r>
              <a:rPr lang="de-CH" dirty="0" smtClean="0"/>
              <a:t> </a:t>
            </a:r>
            <a:r>
              <a:rPr lang="de-CH" dirty="0" err="1" smtClean="0"/>
              <a:t>actually</a:t>
            </a:r>
            <a:r>
              <a:rPr lang="de-CH" dirty="0" smtClean="0"/>
              <a:t> </a:t>
            </a:r>
            <a:r>
              <a:rPr lang="de-CH" dirty="0" err="1" smtClean="0"/>
              <a:t>need</a:t>
            </a:r>
            <a:r>
              <a:rPr lang="de-CH" dirty="0" smtClean="0"/>
              <a:t> </a:t>
            </a:r>
            <a:r>
              <a:rPr lang="de-CH" dirty="0" err="1" smtClean="0"/>
              <a:t>to</a:t>
            </a:r>
            <a:r>
              <a:rPr lang="de-CH" dirty="0" smtClean="0"/>
              <a:t> </a:t>
            </a:r>
            <a:r>
              <a:rPr lang="de-CH" dirty="0" err="1" smtClean="0"/>
              <a:t>run</a:t>
            </a:r>
            <a:r>
              <a:rPr lang="de-CH" dirty="0" smtClean="0"/>
              <a:t> all</a:t>
            </a:r>
            <a:r>
              <a:rPr lang="de-CH" baseline="0" dirty="0" smtClean="0"/>
              <a:t> </a:t>
            </a:r>
            <a:r>
              <a:rPr lang="de-CH" baseline="0" dirty="0" err="1" smtClean="0"/>
              <a:t>the</a:t>
            </a:r>
            <a:r>
              <a:rPr lang="de-CH" baseline="0" dirty="0" smtClean="0"/>
              <a:t> </a:t>
            </a:r>
            <a:r>
              <a:rPr lang="de-CH" baseline="0" dirty="0" err="1" smtClean="0"/>
              <a:t>way</a:t>
            </a:r>
            <a:r>
              <a:rPr lang="de-CH" baseline="0" dirty="0" smtClean="0"/>
              <a:t> </a:t>
            </a:r>
            <a:r>
              <a:rPr lang="de-CH" baseline="0" dirty="0" err="1" smtClean="0"/>
              <a:t>through</a:t>
            </a:r>
            <a:endParaRPr lang="de-CH" baseline="0" dirty="0" smtClean="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fit the hyper-parameters</a:t>
            </a:r>
            <a:r>
              <a:rPr lang="en-US" baseline="0" dirty="0" smtClean="0"/>
              <a:t> we can use it to make prediction on location of x not observed</a:t>
            </a:r>
          </a:p>
          <a:p>
            <a:r>
              <a:rPr lang="en-US" baseline="0" dirty="0" smtClean="0"/>
              <a:t>As a regression tool it is no</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metamodel</a:t>
            </a:r>
            <a:r>
              <a:rPr lang="en-US" dirty="0" smtClean="0"/>
              <a:t> prediction</a:t>
            </a:r>
            <a:r>
              <a:rPr lang="en-US" baseline="0" dirty="0" smtClean="0"/>
              <a:t> is limited by the error due to dimension reduction</a:t>
            </a:r>
            <a:endParaRPr lang="en-US" dirty="0" smtClean="0"/>
          </a:p>
          <a:p>
            <a:r>
              <a:rPr lang="en-US" dirty="0" smtClean="0"/>
              <a:t>It also shows that we cannot go better than</a:t>
            </a:r>
            <a:r>
              <a:rPr lang="en-US" baseline="0" dirty="0" smtClean="0"/>
              <a:t> the error given by the </a:t>
            </a:r>
            <a:r>
              <a:rPr lang="en-US" baseline="0" dirty="0" err="1" smtClean="0"/>
              <a:t>metamodel</a:t>
            </a:r>
            <a:r>
              <a:rPr lang="en-US" baseline="0" dirty="0" smtClean="0"/>
              <a:t>.</a:t>
            </a:r>
          </a:p>
          <a:p>
            <a:r>
              <a:rPr lang="en-US" baseline="0" dirty="0" smtClean="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MH in a nutshell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statistical (probabilistic) framework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the data and the calibration model can be used to constrain this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lines in the diagonal is the 95% credible interval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can help constrain the prior range of the model parameters</a:t>
            </a:r>
            <a:r>
              <a:rPr lang="en-US" baseline="0" dirty="0" smtClean="0"/>
              <a:t>. (only small part of the prior that is consistent with the calibration data)</a:t>
            </a:r>
            <a:endParaRPr lang="en-US" dirty="0" smtClean="0"/>
          </a:p>
          <a:p>
            <a:r>
              <a:rPr lang="en-US" dirty="0" smtClean="0"/>
              <a:t>But</a:t>
            </a:r>
            <a:r>
              <a:rPr lang="en-US" baseline="0" dirty="0" smtClean="0"/>
              <a:t> the posterior samples also exhibit</a:t>
            </a:r>
            <a:r>
              <a:rPr lang="en-US" dirty="0" smtClean="0"/>
              <a:t> correlation among the</a:t>
            </a:r>
            <a:r>
              <a:rPr lang="en-US" baseline="0" dirty="0" smtClean="0"/>
              <a:t> parameters</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set of “collectively-fitted” values</a:t>
            </a:r>
            <a:r>
              <a:rPr lang="en-US" baseline="0" dirty="0" smtClean="0"/>
              <a:t> which means that if we don’t consider them as a collection then the prediction would less match the calibration data itself.</a:t>
            </a:r>
            <a:endParaRPr lang="en-US" dirty="0" smtClean="0"/>
          </a:p>
          <a:p>
            <a:r>
              <a:rPr lang="en-US" dirty="0" smtClean="0"/>
              <a:t>If we only</a:t>
            </a:r>
            <a:r>
              <a:rPr lang="en-US" baseline="0" dirty="0" smtClean="0"/>
              <a:t> consider the univariate </a:t>
            </a:r>
            <a:r>
              <a:rPr lang="en-US" baseline="0" dirty="0" err="1" smtClean="0"/>
              <a:t>marginals</a:t>
            </a:r>
            <a:r>
              <a:rPr lang="en-US" baseline="0" dirty="0" smtClean="0"/>
              <a:t> (neglecting correlation) we obtain prediction that is less consistent with the calibration data.</a:t>
            </a:r>
          </a:p>
          <a:p>
            <a:r>
              <a:rPr lang="en-US" baseline="0" dirty="0" smtClean="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Think of a posterior prediction is a source of information for output y and defined only in three values, the lower uncertainty bound, the upper uncertainty bound and the reference value</a:t>
            </a:r>
            <a:endParaRPr lang="en-US" dirty="0" smtClean="0"/>
          </a:p>
          <a:p>
            <a:r>
              <a:rPr lang="en-US" dirty="0" err="1" smtClean="0"/>
              <a:t>Informativeness</a:t>
            </a:r>
            <a:r>
              <a:rPr lang="en-US" baseline="0" dirty="0" smtClean="0"/>
              <a:t> tries to measure the width of posterior uncertainty band relative to that of the prior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Calibration measure the location of experimental data inside</a:t>
            </a:r>
            <a:r>
              <a:rPr lang="en-US" baseline="0" dirty="0" smtClean="0"/>
              <a:t> the so called “information” triangle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Across experimental conditions there is</a:t>
            </a:r>
            <a:r>
              <a:rPr lang="en-US" baseline="0" dirty="0" smtClean="0"/>
              <a:t> no strong pattern of discrepancy</a:t>
            </a:r>
          </a:p>
          <a:p>
            <a:r>
              <a:rPr lang="en-US" baseline="0" dirty="0" smtClean="0"/>
              <a:t>Less “calibrated” here means cover less experimental data points</a:t>
            </a:r>
          </a:p>
          <a:p>
            <a:r>
              <a:rPr lang="en-US" baseline="0" dirty="0" smtClean="0"/>
              <a:t>For posterior with model bias term, there is large different in both scores when excluding correlation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is</a:t>
            </a:r>
            <a:r>
              <a:rPr lang="en-US" baseline="0" dirty="0" smtClean="0"/>
              <a:t> reason to be prudent when it comes to correlation. (univariate marginal) Parameter uncertainty can be wide (indicating no overfitting) but the correlation can cause such overfitting nevertheless.</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these physical</a:t>
            </a:r>
            <a:r>
              <a:rPr lang="en-US" baseline="0" dirty="0" smtClean="0"/>
              <a:t> model parameters?</a:t>
            </a:r>
          </a:p>
          <a:p>
            <a:r>
              <a:rPr lang="en-US" baseline="0" dirty="0" smtClean="0"/>
              <a:t>Take for example the phenomenological models that describe two phase flow during a </a:t>
            </a:r>
            <a:r>
              <a:rPr lang="en-US" baseline="0" dirty="0" err="1" smtClean="0"/>
              <a:t>reflood</a:t>
            </a:r>
            <a:r>
              <a:rPr lang="en-US" baseline="0" dirty="0" smtClean="0"/>
              <a:t> of a dry channel</a:t>
            </a:r>
          </a:p>
          <a:p>
            <a:r>
              <a:rPr lang="en-US" baseline="0" dirty="0" smtClean="0"/>
              <a:t>Closure laws describe the interaction between phases in each distinct **pre-determined** flow regime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FEBA</a:t>
            </a:r>
            <a:r>
              <a:rPr lang="en-US" baseline="0" dirty="0" smtClean="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As for GP metamodeling,</a:t>
            </a:r>
            <a:r>
              <a:rPr lang="en-US" baseline="0" dirty="0" smtClean="0"/>
              <a:t> we are lucky because the error incurred by such imperfection is smaller than the overall initial variation induced by the prior uncertainty. But if the uncertainty becomes more precise, we need more accurate metamodeling approach, at least in dealing with output containing discontinuity.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We calibrate only with one (and we</a:t>
            </a:r>
            <a:r>
              <a:rPr lang="en-US" baseline="0" dirty="0" smtClean="0"/>
              <a:t> did verify against different test data), but its performance depends on the assume error structure that derived only with the aforementioned calibration data.</a:t>
            </a:r>
            <a:r>
              <a:rPr lang="en-US" baseline="0" dirty="0"/>
              <a:t> </a:t>
            </a:r>
            <a:r>
              <a:rPr lang="en-US" baseline="0" dirty="0" smtClean="0"/>
              <a:t>We need to simultaneously consider</a:t>
            </a:r>
          </a:p>
          <a:p>
            <a:pPr marL="90488" indent="-90488"/>
            <a:r>
              <a:rPr lang="en-US" baseline="0" dirty="0" smtClean="0"/>
              <a:t>We don’t often consider correlation among model parameters, but calibration will result in a correlated posterior. Consistent propagation requires this information to be carried.</a:t>
            </a:r>
          </a:p>
          <a:p>
            <a:pPr marL="90488" indent="-90488"/>
            <a:r>
              <a:rPr lang="en-US" baseline="0" dirty="0" smtClean="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change relative to the nominal parameter value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44</a:t>
            </a:fld>
            <a:endParaRPr lang="de-DE" dirty="0"/>
          </a:p>
        </p:txBody>
      </p:sp>
    </p:spTree>
    <p:extLst>
      <p:ext uri="{BB962C8B-B14F-4D97-AF65-F5344CB8AC3E}">
        <p14:creationId xmlns:p14="http://schemas.microsoft.com/office/powerpoint/2010/main" val="236165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this uncertainty</a:t>
            </a:r>
            <a:r>
              <a:rPr lang="en-US" baseline="0" dirty="0" smtClean="0"/>
              <a:t> coming from</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46</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is this uncertainty</a:t>
            </a:r>
            <a:r>
              <a:rPr lang="en-US" baseline="0" dirty="0" smtClean="0"/>
              <a:t> coming from</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 those</a:t>
            </a:r>
            <a:r>
              <a:rPr lang="en-US" baseline="0" dirty="0" smtClean="0"/>
              <a:t> questions, we adapt and implement statistical methodologies derived from applied statistics especially related to the design and analysis of computer experiments.</a:t>
            </a:r>
          </a:p>
          <a:p>
            <a:r>
              <a:rPr lang="en-US" baseline="0" dirty="0" smtClean="0"/>
              <a:t>This will also serve as the outline for the rest of the presentation we will start answering these questions one by one using a running example of TRACE model.</a:t>
            </a:r>
          </a:p>
          <a:p>
            <a:r>
              <a:rPr lang="en-US" baseline="0" dirty="0" smtClean="0"/>
              <a:t>And we don’t develop codes, it is worthwhile to develop methods that is applied outside the code implementation.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method is adapted and demonstrated directly to solve this</a:t>
            </a:r>
            <a:r>
              <a:rPr lang="en-US" baseline="0" dirty="0" smtClean="0"/>
              <a:t> problem.</a:t>
            </a:r>
          </a:p>
          <a:p>
            <a:r>
              <a:rPr lang="en-US" baseline="0" dirty="0" smtClean="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method is adapted and demonstrated directly to solve this</a:t>
            </a:r>
            <a:r>
              <a:rPr lang="en-US" baseline="0" dirty="0" smtClean="0"/>
              <a:t> problem.</a:t>
            </a:r>
          </a:p>
          <a:p>
            <a:r>
              <a:rPr lang="en-US" baseline="0" dirty="0" smtClean="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Uncertainty propagation using prior pdfs</a:t>
            </a:r>
            <a:r>
              <a:rPr lang="en-US" baseline="0" dirty="0" smtClean="0"/>
              <a:t> and 1’000 samples. Bands are constructed based on the 95% probability (2.5</a:t>
            </a:r>
            <a:r>
              <a:rPr lang="en-US" baseline="30000" dirty="0" smtClean="0"/>
              <a:t>th</a:t>
            </a:r>
            <a:r>
              <a:rPr lang="en-US" baseline="0" dirty="0" smtClean="0"/>
              <a:t> – 97.5</a:t>
            </a:r>
            <a:r>
              <a:rPr lang="en-US" baseline="30000" dirty="0" smtClean="0"/>
              <a:t>th</a:t>
            </a:r>
            <a:r>
              <a:rPr lang="en-US" baseline="0" dirty="0" smtClean="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smtClean="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smtClean="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smtClean="0">
                <a:solidFill>
                  <a:srgbClr val="505150"/>
                </a:solidFill>
                <a:latin typeface="+mn-lt"/>
                <a:cs typeface="Arial" charset="0"/>
              </a:rPr>
              <a:t>WIR SCHAFFEN WISSEN – HEUTE FÜR MORGEN</a:t>
            </a:r>
            <a:endParaRPr lang="de-CH" sz="1100" b="1" i="0" kern="0" spc="30" dirty="0">
              <a:solidFill>
                <a:srgbClr val="505150"/>
              </a:solidFill>
              <a:latin typeface="+mn-lt"/>
              <a:cs typeface="Arial" charset="0"/>
            </a:endParaRP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smtClean="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smtClean="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smtClean="0"/>
              <a:t>Mastertextformat bearbeiten</a:t>
            </a:r>
          </a:p>
          <a:p>
            <a:pPr lvl="1"/>
            <a:r>
              <a:rPr lang="de-CH" dirty="0" smtClean="0"/>
              <a:t>Zweite Ebene</a:t>
            </a:r>
          </a:p>
          <a:p>
            <a:pPr lvl="2"/>
            <a:r>
              <a:rPr lang="de-CH" dirty="0" smtClean="0"/>
              <a:t>Dritte Ebene</a:t>
            </a:r>
          </a:p>
          <a:p>
            <a:pPr lvl="3"/>
            <a:r>
              <a:rPr lang="de-CH" dirty="0" smtClean="0"/>
              <a:t>Vierte Ebene</a:t>
            </a:r>
          </a:p>
          <a:p>
            <a:pPr lvl="4"/>
            <a:r>
              <a:rPr lang="de-CH" dirty="0" smtClean="0"/>
              <a:t>Fünfte Ebene</a:t>
            </a:r>
          </a:p>
          <a:p>
            <a:pPr lvl="5"/>
            <a:r>
              <a:rPr lang="de-CH" dirty="0" smtClean="0"/>
              <a:t>Sechste Ebene</a:t>
            </a:r>
          </a:p>
          <a:p>
            <a:pPr lvl="6"/>
            <a:r>
              <a:rPr lang="de-CH" dirty="0" smtClean="0"/>
              <a:t>Siebte Ebene</a:t>
            </a:r>
          </a:p>
          <a:p>
            <a:pPr lvl="7"/>
            <a:r>
              <a:rPr lang="de-CH" dirty="0" smtClean="0"/>
              <a:t>Achte Ebene</a:t>
            </a:r>
          </a:p>
          <a:p>
            <a:pPr lvl="8"/>
            <a:r>
              <a:rPr lang="de-CH" dirty="0" smtClean="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
        <p:nvSpPr>
          <p:cNvPr id="16" name="Titel 15"/>
          <p:cNvSpPr>
            <a:spLocks noGrp="1"/>
          </p:cNvSpPr>
          <p:nvPr>
            <p:ph type="title"/>
          </p:nvPr>
        </p:nvSpPr>
        <p:spPr/>
        <p:txBody>
          <a:bodyPr/>
          <a:lstStyle/>
          <a:p>
            <a:r>
              <a:rPr lang="en-US" noProof="0" smtClean="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Tree>
    <p:extLst>
      <p:ext uri="{BB962C8B-B14F-4D97-AF65-F5344CB8AC3E}">
        <p14:creationId xmlns:p14="http://schemas.microsoft.com/office/powerpoint/2010/main" val="653103038"/>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smtClean="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spTree>
    <p:extLst>
      <p:ext uri="{BB962C8B-B14F-4D97-AF65-F5344CB8AC3E}">
        <p14:creationId xmlns:p14="http://schemas.microsoft.com/office/powerpoint/2010/main" val="96353116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smtClean="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smtClean="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noProof="0" dirty="0" err="1" smtClean="0"/>
              <a:t>Folientitel</a:t>
            </a:r>
            <a:r>
              <a:rPr lang="en-GB" noProof="0" dirty="0" smtClean="0"/>
              <a:t> </a:t>
            </a:r>
            <a:r>
              <a:rPr lang="en-GB" noProof="0" dirty="0" err="1" smtClean="0"/>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smtClean="0"/>
              <a:t>Mastertextformat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smtClean="0"/>
          </a:p>
          <a:p>
            <a:pPr lvl="5"/>
            <a:r>
              <a:rPr lang="en-GB" noProof="0" dirty="0" err="1" smtClean="0"/>
              <a:t>Sechste</a:t>
            </a:r>
            <a:r>
              <a:rPr lang="en-GB" noProof="0" dirty="0" smtClean="0"/>
              <a:t> </a:t>
            </a:r>
            <a:r>
              <a:rPr lang="en-GB" noProof="0" dirty="0" err="1" smtClean="0"/>
              <a:t>Ebene</a:t>
            </a:r>
            <a:endParaRPr lang="en-GB" noProof="0" dirty="0" smtClean="0"/>
          </a:p>
          <a:p>
            <a:pPr lvl="6"/>
            <a:r>
              <a:rPr lang="en-GB" noProof="0" dirty="0" err="1" smtClean="0"/>
              <a:t>Siebte</a:t>
            </a:r>
            <a:r>
              <a:rPr lang="en-GB" noProof="0" dirty="0" smtClean="0"/>
              <a:t> </a:t>
            </a:r>
            <a:r>
              <a:rPr lang="en-GB" noProof="0" dirty="0" err="1" smtClean="0"/>
              <a:t>Ebene</a:t>
            </a:r>
            <a:endParaRPr lang="en-GB" noProof="0" dirty="0" smtClean="0"/>
          </a:p>
          <a:p>
            <a:pPr lvl="7"/>
            <a:r>
              <a:rPr lang="en-GB" noProof="0" dirty="0" err="1" smtClean="0"/>
              <a:t>Achte</a:t>
            </a:r>
            <a:r>
              <a:rPr lang="en-GB" noProof="0" dirty="0" smtClean="0"/>
              <a:t> </a:t>
            </a:r>
            <a:r>
              <a:rPr lang="en-GB" noProof="0" dirty="0" err="1" smtClean="0"/>
              <a:t>Ebene</a:t>
            </a:r>
            <a:endParaRPr lang="en-GB" noProof="0" dirty="0" smtClean="0"/>
          </a:p>
          <a:p>
            <a:pPr lvl="8"/>
            <a:r>
              <a:rPr lang="en-GB" noProof="0" dirty="0" err="1" smtClean="0"/>
              <a:t>Neunte</a:t>
            </a:r>
            <a:r>
              <a:rPr lang="en-GB" noProof="0" dirty="0" smtClean="0"/>
              <a:t> </a:t>
            </a:r>
            <a:r>
              <a:rPr lang="en-GB" noProof="0" dirty="0" err="1" smtClean="0"/>
              <a:t>Ebene</a:t>
            </a:r>
            <a:endParaRPr lang="en-GB" noProof="0" dirty="0" smtClean="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smtClean="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smtClean="0">
                <a:solidFill>
                  <a:schemeClr val="bg1">
                    <a:lumMod val="50000"/>
                  </a:schemeClr>
                </a:solidFill>
                <a:latin typeface="+mn-lt"/>
              </a:rPr>
              <a:t>2018.01.19/STARS/WD41</a:t>
            </a:r>
            <a:r>
              <a:rPr lang="en-US" sz="800" baseline="0" dirty="0" smtClean="0">
                <a:solidFill>
                  <a:schemeClr val="bg1">
                    <a:lumMod val="50000"/>
                  </a:schemeClr>
                </a:solidFill>
                <a:latin typeface="+mn-lt"/>
              </a:rPr>
              <a:t> - </a:t>
            </a:r>
            <a:r>
              <a:rPr lang="en-US" sz="800" kern="1200" baseline="0" dirty="0" smtClean="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smtClean="0">
                <a:solidFill>
                  <a:schemeClr val="bg1">
                    <a:lumMod val="50000"/>
                  </a:schemeClr>
                </a:solidFill>
                <a:latin typeface="Arial" charset="0"/>
                <a:ea typeface="ヒラギノ角ゴ Pro W3" charset="0"/>
                <a:cs typeface="ヒラギノ角ゴ Pro W3" charset="0"/>
              </a:rPr>
              <a:t> / K </a:t>
            </a:r>
            <a:r>
              <a:rPr lang="en-US" sz="800" kern="1200" dirty="0" smtClean="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timing>
    <p:tnLst>
      <p:par>
        <p:cTn id="1" dur="indefinite" restart="never" nodeType="tmRoot"/>
      </p:par>
    </p:tnLst>
  </p:timing>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3" Type="http://schemas.openxmlformats.org/officeDocument/2006/relationships/image" Target="../media/image35.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53.png"/><Relationship Id="rId9" Type="http://schemas.openxmlformats.org/officeDocument/2006/relationships/image" Target="../media/image52.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2.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5.pn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62.png"/><Relationship Id="rId10" Type="http://schemas.openxmlformats.org/officeDocument/2006/relationships/image" Target="../media/image49.png"/><Relationship Id="rId4" Type="http://schemas.openxmlformats.org/officeDocument/2006/relationships/image" Target="../media/image61.png"/><Relationship Id="rId9"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image" Target="../media/image6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2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1.png"/><Relationship Id="rId12" Type="http://schemas.openxmlformats.org/officeDocument/2006/relationships/image" Target="../media/image96.png"/><Relationship Id="rId2" Type="http://schemas.openxmlformats.org/officeDocument/2006/relationships/notesSlide" Target="../notesSlides/notesSlide16.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1.png"/><Relationship Id="rId9" Type="http://schemas.openxmlformats.org/officeDocument/2006/relationships/image" Target="../media/image93.png"/><Relationship Id="rId1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3.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910.png"/></Relationships>
</file>

<file path=ppt/slides/_rels/slide24.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850.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19.xml"/><Relationship Id="rId16" Type="http://schemas.openxmlformats.org/officeDocument/2006/relationships/image" Target="../media/image1080.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29.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5.png"/><Relationship Id="rId21" Type="http://schemas.openxmlformats.org/officeDocument/2006/relationships/image" Target="../media/image118.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0.xml"/><Relationship Id="rId16" Type="http://schemas.openxmlformats.org/officeDocument/2006/relationships/image" Target="../media/image1080.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19.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1.xml"/><Relationship Id="rId16" Type="http://schemas.openxmlformats.org/officeDocument/2006/relationships/image" Target="../media/image1080.png"/><Relationship Id="rId20" Type="http://schemas.openxmlformats.org/officeDocument/2006/relationships/image" Target="../media/image114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1.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50.png"/><Relationship Id="rId18" Type="http://schemas.openxmlformats.org/officeDocument/2006/relationships/image" Target="../media/image1100.png"/><Relationship Id="rId3" Type="http://schemas.openxmlformats.org/officeDocument/2006/relationships/image" Target="../media/image120.png"/><Relationship Id="rId7" Type="http://schemas.openxmlformats.org/officeDocument/2006/relationships/image" Target="../media/image990.png"/><Relationship Id="rId12" Type="http://schemas.openxmlformats.org/officeDocument/2006/relationships/image" Target="../media/image1040.png"/><Relationship Id="rId17" Type="http://schemas.openxmlformats.org/officeDocument/2006/relationships/image" Target="../media/image1090.png"/><Relationship Id="rId2" Type="http://schemas.openxmlformats.org/officeDocument/2006/relationships/notesSlide" Target="../notesSlides/notesSlide22.xml"/><Relationship Id="rId16" Type="http://schemas.openxmlformats.org/officeDocument/2006/relationships/image" Target="../media/image1080.png"/><Relationship Id="rId20"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image" Target="../media/image980.png"/><Relationship Id="rId11" Type="http://schemas.openxmlformats.org/officeDocument/2006/relationships/image" Target="../media/image1030.png"/><Relationship Id="rId5" Type="http://schemas.openxmlformats.org/officeDocument/2006/relationships/image" Target="../media/image970.png"/><Relationship Id="rId15" Type="http://schemas.openxmlformats.org/officeDocument/2006/relationships/image" Target="../media/image1070.png"/><Relationship Id="rId10" Type="http://schemas.openxmlformats.org/officeDocument/2006/relationships/image" Target="../media/image1020.png"/><Relationship Id="rId19" Type="http://schemas.openxmlformats.org/officeDocument/2006/relationships/image" Target="../media/image1110.png"/><Relationship Id="rId4" Type="http://schemas.openxmlformats.org/officeDocument/2006/relationships/image" Target="../media/image960.png"/><Relationship Id="rId9" Type="http://schemas.openxmlformats.org/officeDocument/2006/relationships/image" Target="../media/image1010.png"/><Relationship Id="rId14" Type="http://schemas.openxmlformats.org/officeDocument/2006/relationships/image" Target="../media/image1060.png"/></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0.png"/><Relationship Id="rId18" Type="http://schemas.openxmlformats.org/officeDocument/2006/relationships/image" Target="../media/image1110.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0.png"/><Relationship Id="rId17" Type="http://schemas.openxmlformats.org/officeDocument/2006/relationships/image" Target="../media/image1100.png"/><Relationship Id="rId2" Type="http://schemas.openxmlformats.org/officeDocument/2006/relationships/image" Target="../media/image122.png"/><Relationship Id="rId16" Type="http://schemas.openxmlformats.org/officeDocument/2006/relationships/image" Target="../media/image1090.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0.png"/><Relationship Id="rId10" Type="http://schemas.openxmlformats.org/officeDocument/2006/relationships/image" Target="../media/image1030.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0.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241.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3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1.png"/><Relationship Id="rId7"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4.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071.png"/></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47.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0.png"/><Relationship Id="rId18" Type="http://schemas.openxmlformats.org/officeDocument/2006/relationships/image" Target="../media/image1110.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0.png"/><Relationship Id="rId17" Type="http://schemas.openxmlformats.org/officeDocument/2006/relationships/image" Target="../media/image1100.png"/><Relationship Id="rId2" Type="http://schemas.openxmlformats.org/officeDocument/2006/relationships/image" Target="../media/image151.png"/><Relationship Id="rId16" Type="http://schemas.openxmlformats.org/officeDocument/2006/relationships/image" Target="../media/image1090.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0.png"/><Relationship Id="rId10" Type="http://schemas.openxmlformats.org/officeDocument/2006/relationships/image" Target="../media/image1030.png"/><Relationship Id="rId19" Type="http://schemas.openxmlformats.org/officeDocument/2006/relationships/image" Target="../media/image1251.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0.png"/></Relationships>
</file>

<file path=ppt/slides/_rels/slide48.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60.png"/><Relationship Id="rId18" Type="http://schemas.openxmlformats.org/officeDocument/2006/relationships/image" Target="../media/image1110.png"/><Relationship Id="rId3" Type="http://schemas.openxmlformats.org/officeDocument/2006/relationships/image" Target="../media/image960.png"/><Relationship Id="rId7" Type="http://schemas.openxmlformats.org/officeDocument/2006/relationships/image" Target="../media/image1000.png"/><Relationship Id="rId12" Type="http://schemas.openxmlformats.org/officeDocument/2006/relationships/image" Target="../media/image1050.png"/><Relationship Id="rId17" Type="http://schemas.openxmlformats.org/officeDocument/2006/relationships/image" Target="../media/image1100.png"/><Relationship Id="rId2" Type="http://schemas.openxmlformats.org/officeDocument/2006/relationships/image" Target="../media/image152.png"/><Relationship Id="rId16" Type="http://schemas.openxmlformats.org/officeDocument/2006/relationships/image" Target="../media/image1090.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40.png"/><Relationship Id="rId5" Type="http://schemas.openxmlformats.org/officeDocument/2006/relationships/image" Target="../media/image980.png"/><Relationship Id="rId15" Type="http://schemas.openxmlformats.org/officeDocument/2006/relationships/image" Target="../media/image1080.png"/><Relationship Id="rId10" Type="http://schemas.openxmlformats.org/officeDocument/2006/relationships/image" Target="../media/image1030.png"/><Relationship Id="rId19" Type="http://schemas.openxmlformats.org/officeDocument/2006/relationships/image" Target="../media/image1271.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70.png"/></Relationships>
</file>

<file path=ppt/slides/_rels/slide49.xml.rels><?xml version="1.0" encoding="UTF-8" standalone="yes"?>
<Relationships xmlns="http://schemas.openxmlformats.org/package/2006/relationships"><Relationship Id="rId8" Type="http://schemas.openxmlformats.org/officeDocument/2006/relationships/image" Target="../media/image1230.png"/><Relationship Id="rId13" Type="http://schemas.openxmlformats.org/officeDocument/2006/relationships/image" Target="../media/image1280.png"/><Relationship Id="rId3" Type="http://schemas.openxmlformats.org/officeDocument/2006/relationships/image" Target="../media/image1180.png"/><Relationship Id="rId7" Type="http://schemas.openxmlformats.org/officeDocument/2006/relationships/image" Target="../media/image1220.png"/><Relationship Id="rId12" Type="http://schemas.openxmlformats.org/officeDocument/2006/relationships/image" Target="../media/image1270.png"/><Relationship Id="rId2" Type="http://schemas.openxmlformats.org/officeDocument/2006/relationships/image" Target="../media/image153.png"/><Relationship Id="rId16"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260.png"/><Relationship Id="rId5" Type="http://schemas.openxmlformats.org/officeDocument/2006/relationships/image" Target="../media/image1200.png"/><Relationship Id="rId15" Type="http://schemas.openxmlformats.org/officeDocument/2006/relationships/image" Target="../media/image1110.png"/><Relationship Id="rId10" Type="http://schemas.openxmlformats.org/officeDocument/2006/relationships/image" Target="../media/image1250.png"/><Relationship Id="rId4" Type="http://schemas.openxmlformats.org/officeDocument/2006/relationships/image" Target="../media/image1190.png"/><Relationship Id="rId9" Type="http://schemas.openxmlformats.org/officeDocument/2006/relationships/image" Target="../media/image1240.png"/><Relationship Id="rId14" Type="http://schemas.openxmlformats.org/officeDocument/2006/relationships/image" Target="../media/image1290.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smtClean="0"/>
              <a:t>Bayesian Uncertainty Quantification</a:t>
            </a:r>
            <a:br>
              <a:rPr lang="en-GB" sz="2800" dirty="0" smtClean="0"/>
            </a:br>
            <a:r>
              <a:rPr lang="en-GB" sz="2800" dirty="0" smtClean="0"/>
              <a:t>of Physical Models in </a:t>
            </a:r>
            <a:br>
              <a:rPr lang="en-GB" sz="2800" dirty="0" smtClean="0"/>
            </a:br>
            <a:r>
              <a:rPr lang="en-GB" sz="2800" dirty="0" smtClean="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smtClean="0"/>
              <a:t>Damar Wicaksono (Thesis Directors: </a:t>
            </a:r>
            <a:r>
              <a:rPr lang="en-GB" dirty="0" err="1" smtClean="0"/>
              <a:t>Prof.</a:t>
            </a:r>
            <a:r>
              <a:rPr lang="en-GB" dirty="0" smtClean="0"/>
              <a:t> A. Pautz &amp; Mr. O. Zerkak)</a:t>
            </a:r>
            <a:endParaRPr lang="en-GB" dirty="0"/>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smtClean="0">
                <a:solidFill>
                  <a:srgbClr val="969696"/>
                </a:solidFill>
                <a:latin typeface="+mn-lt"/>
              </a:rPr>
              <a:t>PhD </a:t>
            </a:r>
            <a:r>
              <a:rPr lang="en-US" sz="1800" b="1" dirty="0" smtClean="0">
                <a:solidFill>
                  <a:srgbClr val="969696"/>
                </a:solidFill>
                <a:latin typeface="+mn-lt"/>
              </a:rPr>
              <a:t>Defense</a:t>
            </a:r>
            <a:r>
              <a:rPr lang="en-GB" sz="1800" b="1" dirty="0" smtClean="0">
                <a:solidFill>
                  <a:srgbClr val="969696"/>
                </a:solidFill>
                <a:latin typeface="+mn-lt"/>
              </a:rPr>
              <a:t>, EPF Lausanne, 19.01.2018</a:t>
            </a:r>
            <a:endParaRPr lang="en-GB" sz="1800" b="1" kern="1000" spc="30" dirty="0" smtClean="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Statistical Framework: Outline</a:t>
            </a:r>
            <a:endParaRPr lang="en-US" dirty="0"/>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r>
              <a:rPr lang="en-US" sz="2000" i="1" dirty="0" smtClean="0">
                <a:latin typeface="+mn-lt"/>
                <a:ea typeface="ヒラギノ角ゴ Pro W3"/>
                <a:cs typeface="ヒラギノ角ゴ Pro W3"/>
              </a:rPr>
              <a:t>?</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r>
              <a:rPr lang="en-US" sz="2000" i="1" dirty="0" smtClean="0">
                <a:latin typeface="+mn-lt"/>
                <a:ea typeface="ヒラギノ角ゴ Pro W3"/>
                <a:cs typeface="ヒラギノ角ゴ Pro W3"/>
              </a:rPr>
              <a:t>)?</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smtClean="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smtClean="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smtClean="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dirty="0">
                <a:latin typeface="+mn-lt"/>
                <a:ea typeface="ヒラギノ角ゴ Pro W3"/>
                <a:cs typeface="ヒラギノ角ゴ Pro W3"/>
              </a:rPr>
              <a:t>How to select important parameters to be inferred?</a:t>
            </a:r>
            <a:endParaRPr lang="en-US" sz="2000"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Liquid Carryover [kg]</a:t>
            </a:r>
          </a:p>
        </p:txBody>
      </p:sp>
      <p:sp>
        <p:nvSpPr>
          <p:cNvPr id="4" name="Rectangle 3"/>
          <p:cNvSpPr/>
          <p:nvPr/>
        </p:nvSpPr>
        <p:spPr>
          <a:xfrm>
            <a:off x="5291832" y="1946736"/>
            <a:ext cx="3817242" cy="1554272"/>
          </a:xfrm>
          <a:prstGeom prst="rect">
            <a:avLst/>
          </a:prstGeom>
        </p:spPr>
        <p:txBody>
          <a:bodyPr wrap="square">
            <a:spAutoFit/>
          </a:bodyPr>
          <a:lstStyle/>
          <a:p>
            <a:pPr marL="285750" indent="-285750">
              <a:spcBef>
                <a:spcPts val="600"/>
              </a:spcBef>
              <a:buFont typeface="Arial" panose="020B0604020202020204" pitchFamily="34" charset="0"/>
              <a:buChar char="•"/>
            </a:pPr>
            <a:r>
              <a:rPr lang="en-US" sz="1800" dirty="0">
                <a:latin typeface="+mn-lt"/>
              </a:rPr>
              <a:t>Which parameters are (</a:t>
            </a:r>
            <a:r>
              <a:rPr lang="en-US" sz="1800" b="1" dirty="0">
                <a:latin typeface="+mn-lt"/>
              </a:rPr>
              <a:t>not</a:t>
            </a:r>
            <a:r>
              <a:rPr lang="en-US" sz="1800" dirty="0">
                <a:latin typeface="+mn-lt"/>
              </a:rPr>
              <a:t>)</a:t>
            </a:r>
            <a:r>
              <a:rPr lang="en-US" sz="1800" b="1" dirty="0">
                <a:latin typeface="+mn-lt"/>
              </a:rPr>
              <a:t> influential</a:t>
            </a:r>
            <a:r>
              <a:rPr lang="en-US" sz="1800" dirty="0" smtClean="0">
                <a:latin typeface="+mn-lt"/>
              </a:rPr>
              <a:t>?</a:t>
            </a:r>
          </a:p>
          <a:p>
            <a:pPr marL="285750" indent="-285750">
              <a:spcBef>
                <a:spcPts val="600"/>
              </a:spcBef>
              <a:buFont typeface="Arial" panose="020B0604020202020204" pitchFamily="34" charset="0"/>
              <a:buChar char="•"/>
            </a:pPr>
            <a:r>
              <a:rPr lang="en-US" sz="1800" dirty="0">
                <a:solidFill>
                  <a:srgbClr val="686868"/>
                </a:solidFill>
                <a:latin typeface="+mn-lt"/>
              </a:rPr>
              <a:t>For influential parameters, how parameters affect the output and by how much</a:t>
            </a:r>
            <a:r>
              <a:rPr lang="en-US" sz="1800" dirty="0" smtClean="0">
                <a:solidFill>
                  <a:srgbClr val="686868"/>
                </a:solidFill>
                <a:latin typeface="+mn-lt"/>
              </a:rPr>
              <a:t>?</a:t>
            </a:r>
            <a:endParaRPr lang="en-US" sz="2000" dirty="0">
              <a:latin typeface="+mn-lt"/>
            </a:endParaRPr>
          </a:p>
        </p:txBody>
      </p:sp>
      <p:sp>
        <p:nvSpPr>
          <p:cNvPr id="26" name="TextBox 25"/>
          <p:cNvSpPr txBox="1"/>
          <p:nvPr/>
        </p:nvSpPr>
        <p:spPr>
          <a:xfrm>
            <a:off x="684213" y="3061017"/>
            <a:ext cx="3570278" cy="584007"/>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solidFill>
                  <a:srgbClr val="686868"/>
                </a:solidFill>
                <a:latin typeface="+mn-lt"/>
                <a:cs typeface="Franklin Gothic Book"/>
              </a:rPr>
              <a:t>Propagation based on 1’000 samples </a:t>
            </a:r>
          </a:p>
        </p:txBody>
      </p:sp>
    </p:spTree>
    <p:extLst>
      <p:ext uri="{BB962C8B-B14F-4D97-AF65-F5344CB8AC3E}">
        <p14:creationId xmlns:p14="http://schemas.microsoft.com/office/powerpoint/2010/main" val="374143282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smtClean="0"/>
              <a:t>The Morris Screening </a:t>
            </a:r>
            <a:r>
              <a:rPr lang="de-CH" dirty="0" err="1" smtClean="0"/>
              <a:t>Method</a:t>
            </a:r>
            <a:endParaRPr lang="de-CH" dirty="0"/>
          </a:p>
        </p:txBody>
      </p:sp>
      <mc:AlternateContent xmlns:mc="http://schemas.openxmlformats.org/markup-compatibility/2006" xmlns:a14="http://schemas.microsoft.com/office/drawing/2010/main">
        <mc:Choice Requires="a14">
          <p:sp>
            <p:nvSpPr>
              <p:cNvPr id="27" name="TextBox 26"/>
              <p:cNvSpPr txBox="1"/>
              <p:nvPr/>
            </p:nvSpPr>
            <p:spPr>
              <a:xfrm>
                <a:off x="827089" y="1557338"/>
                <a:ext cx="8281986"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a:rPr>
                        </m:ctrlPr>
                      </m:sSubPr>
                      <m:e>
                        <m:r>
                          <a:rPr lang="en-US" sz="2000" b="0" i="1" smtClean="0">
                            <a:latin typeface="Cambria Math"/>
                          </a:rPr>
                          <m:t>𝐸</m:t>
                        </m:r>
                      </m:e>
                      <m:sub>
                        <m:r>
                          <a:rPr lang="en-US" sz="2000" b="0" i="1" smtClean="0">
                            <a:latin typeface="Cambria Math"/>
                          </a:rPr>
                          <m:t>𝑑</m:t>
                        </m:r>
                      </m:sub>
                    </m:sSub>
                  </m:oMath>
                </a14:m>
                <a:r>
                  <a:rPr lang="en-US" sz="2000" b="1" dirty="0" smtClean="0">
                    <a:latin typeface="+mn-lt"/>
                  </a:rPr>
                  <a:t> </a:t>
                </a:r>
                <a:r>
                  <a:rPr lang="en-US" sz="2000" dirty="0" smtClean="0">
                    <a:latin typeface="+mn-lt"/>
                  </a:rPr>
                  <a:t>is the effect of a parameter perturbation on the output</a:t>
                </a:r>
                <a:endParaRPr lang="en-US" sz="2000" kern="1000" spc="30" dirty="0" smtClean="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8281986" cy="359494"/>
              </a:xfrm>
              <a:prstGeom prst="rect">
                <a:avLst/>
              </a:prstGeom>
              <a:blipFill rotWithShape="1">
                <a:blip r:embed="rId9"/>
                <a:stretch>
                  <a:fillRect l="-1915" t="-16949" b="-32203"/>
                </a:stretch>
              </a:blipFill>
            </p:spPr>
            <p:txBody>
              <a:bodyPr/>
              <a:lstStyle/>
              <a:p>
                <a:r>
                  <a:rPr lang="en-US">
                    <a:noFill/>
                  </a:rPr>
                  <a:t> </a:t>
                </a:r>
              </a:p>
            </p:txBody>
          </p:sp>
        </mc:Fallback>
      </mc:AlternateContent>
      <p:sp>
        <p:nvSpPr>
          <p:cNvPr id="44" name="TextBox 43"/>
          <p:cNvSpPr txBox="1"/>
          <p:nvPr/>
        </p:nvSpPr>
        <p:spPr>
          <a:xfrm>
            <a:off x="6669019" y="2600109"/>
            <a:ext cx="2304256" cy="684875"/>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solidFill>
                  <a:srgbClr val="686868"/>
                </a:solidFill>
                <a:latin typeface="+mn-lt"/>
                <a:cs typeface="Franklin Gothic Book"/>
              </a:rPr>
              <a:t>Perturbation of </a:t>
            </a:r>
            <a:br>
              <a:rPr lang="en-US" sz="1800" kern="1000" spc="30" dirty="0" smtClean="0">
                <a:solidFill>
                  <a:srgbClr val="686868"/>
                </a:solidFill>
                <a:latin typeface="+mn-lt"/>
                <a:cs typeface="Franklin Gothic Book"/>
              </a:rPr>
            </a:br>
            <a:r>
              <a:rPr lang="en-US" sz="1800" kern="1000" spc="30" dirty="0" smtClean="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27088" y="2120623"/>
                <a:ext cx="2952823" cy="628185"/>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1800" b="0" i="1" smtClean="0">
                          <a:latin typeface="Cambria Math"/>
                        </a:rPr>
                        <m:t>𝐸</m:t>
                      </m:r>
                      <m:sSub>
                        <m:sSubPr>
                          <m:ctrlPr>
                            <a:rPr lang="en-US" sz="1800" b="0" i="1" smtClean="0">
                              <a:latin typeface="Cambria Math"/>
                            </a:rPr>
                          </m:ctrlPr>
                        </m:sSubPr>
                        <m:e>
                          <m:r>
                            <a:rPr lang="en-US" sz="1800" b="0" i="1" smtClean="0">
                              <a:latin typeface="Cambria Math"/>
                            </a:rPr>
                            <m:t>𝐸</m:t>
                          </m:r>
                        </m:e>
                        <m:sub>
                          <m:r>
                            <a:rPr lang="en-US" sz="1800" b="0" i="1" smtClean="0">
                              <a:latin typeface="Cambria Math"/>
                            </a:rPr>
                            <m:t>𝑑</m:t>
                          </m:r>
                        </m:sub>
                      </m:sSub>
                      <m:r>
                        <a:rPr lang="en-US" sz="1800" i="1">
                          <a:latin typeface="Cambria Math"/>
                          <a:ea typeface="Cambria Math"/>
                        </a:rPr>
                        <m:t>≡</m:t>
                      </m:r>
                      <m:f>
                        <m:fPr>
                          <m:ctrlPr>
                            <a:rPr lang="en-US" sz="1800" b="0" i="1" smtClean="0">
                              <a:latin typeface="Cambria Math"/>
                            </a:rPr>
                          </m:ctrlPr>
                        </m:fPr>
                        <m:num>
                          <m:r>
                            <a:rPr lang="en-US" sz="1800" b="0" i="1" smtClean="0">
                              <a:latin typeface="Cambria Math"/>
                            </a:rPr>
                            <m:t>𝑓</m:t>
                          </m:r>
                          <m:d>
                            <m:dPr>
                              <m:ctrlPr>
                                <a:rPr lang="en-US" sz="1800" b="0" i="1" smtClean="0">
                                  <a:latin typeface="Cambria Math"/>
                                </a:rPr>
                              </m:ctrlPr>
                            </m:dPr>
                            <m:e>
                              <m:r>
                                <a:rPr lang="en-US" sz="1800" b="1" i="1" smtClean="0">
                                  <a:latin typeface="Cambria Math"/>
                                </a:rPr>
                                <m:t>𝒙</m:t>
                              </m:r>
                              <m:r>
                                <a:rPr lang="en-US" sz="1800" b="0" i="1" smtClean="0">
                                  <a:latin typeface="Cambria Math"/>
                                </a:rPr>
                                <m:t>+</m:t>
                              </m:r>
                              <m:r>
                                <m:rPr>
                                  <m:sty m:val="p"/>
                                </m:rPr>
                                <a:rPr lang="en-US" sz="1800" b="0" i="0" smtClean="0">
                                  <a:latin typeface="Cambria Math"/>
                                </a:rPr>
                                <m:t>Δ</m:t>
                              </m:r>
                              <m:r>
                                <a:rPr lang="en-US" sz="1800" b="0" i="1" smtClean="0">
                                  <a:latin typeface="Cambria Math"/>
                                </a:rPr>
                                <m:t>⋅</m:t>
                              </m:r>
                              <m:sSub>
                                <m:sSubPr>
                                  <m:ctrlPr>
                                    <a:rPr lang="en-US" sz="1800" b="0" i="1" smtClean="0">
                                      <a:latin typeface="Cambria Math"/>
                                    </a:rPr>
                                  </m:ctrlPr>
                                </m:sSubPr>
                                <m:e>
                                  <m:r>
                                    <a:rPr lang="en-US" sz="1800" b="1" i="1" smtClean="0">
                                      <a:latin typeface="Cambria Math"/>
                                    </a:rPr>
                                    <m:t>𝒆</m:t>
                                  </m:r>
                                </m:e>
                                <m:sub>
                                  <m:r>
                                    <a:rPr lang="en-US" sz="1800" b="0" i="1" smtClean="0">
                                      <a:latin typeface="Cambria Math"/>
                                    </a:rPr>
                                    <m:t>𝑑</m:t>
                                  </m:r>
                                </m:sub>
                              </m:sSub>
                            </m:e>
                          </m:d>
                          <m:r>
                            <a:rPr lang="en-US" sz="1800" b="0" i="1" smtClean="0">
                              <a:latin typeface="Cambria Math"/>
                            </a:rPr>
                            <m:t>−</m:t>
                          </m:r>
                          <m:r>
                            <a:rPr lang="en-US" sz="1800" b="0" i="1" smtClean="0">
                              <a:latin typeface="Cambria Math"/>
                            </a:rPr>
                            <m:t>𝑓</m:t>
                          </m:r>
                          <m:r>
                            <a:rPr lang="en-US" sz="1800" b="0" i="1" smtClean="0">
                              <a:latin typeface="Cambria Math"/>
                            </a:rPr>
                            <m:t>(</m:t>
                          </m:r>
                          <m:r>
                            <a:rPr lang="en-US" sz="1800" b="1" i="1" smtClean="0">
                              <a:latin typeface="Cambria Math"/>
                            </a:rPr>
                            <m:t>𝒙</m:t>
                          </m:r>
                          <m:r>
                            <a:rPr lang="en-US" sz="1800" b="0" i="1" smtClean="0">
                              <a:latin typeface="Cambria Math"/>
                            </a:rPr>
                            <m:t>) </m:t>
                          </m:r>
                        </m:num>
                        <m:den>
                          <m:r>
                            <a:rPr lang="en-US" sz="1800" b="0" i="1" smtClean="0">
                              <a:latin typeface="Cambria Math"/>
                            </a:rPr>
                            <m:t> </m:t>
                          </m:r>
                          <m:r>
                            <m:rPr>
                              <m:sty m:val="p"/>
                            </m:rPr>
                            <a:rPr lang="en-US" sz="1800" b="0" i="0" smtClean="0">
                              <a:latin typeface="Cambria Math"/>
                            </a:rPr>
                            <m:t>Δ</m:t>
                          </m:r>
                        </m:den>
                      </m:f>
                    </m:oMath>
                  </m:oMathPara>
                </a14:m>
                <a:endParaRPr lang="de-CH" sz="1800" dirty="0" smtClean="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7088" y="2120623"/>
                <a:ext cx="2952823" cy="628185"/>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010743" y="2132856"/>
                <a:ext cx="3203322" cy="676660"/>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1800" b="0" i="1" smtClean="0">
                          <a:latin typeface="Cambria Math"/>
                        </a:rPr>
                        <m:t>𝐸</m:t>
                      </m:r>
                      <m:sSub>
                        <m:sSubPr>
                          <m:ctrlPr>
                            <a:rPr lang="en-US" sz="1800" b="0" i="1" smtClean="0">
                              <a:latin typeface="Cambria Math"/>
                            </a:rPr>
                          </m:ctrlPr>
                        </m:sSubPr>
                        <m:e>
                          <m:r>
                            <a:rPr lang="en-US" sz="1800" b="0" i="1" smtClean="0">
                              <a:latin typeface="Cambria Math"/>
                            </a:rPr>
                            <m:t>𝐸</m:t>
                          </m:r>
                        </m:e>
                        <m:sub>
                          <m:r>
                            <a:rPr lang="en-US" sz="1800" b="0" i="1" smtClean="0">
                              <a:latin typeface="Cambria Math"/>
                            </a:rPr>
                            <m:t>𝑑</m:t>
                          </m:r>
                        </m:sub>
                      </m:sSub>
                      <m:r>
                        <a:rPr lang="en-US" sz="1800" i="1">
                          <a:latin typeface="Cambria Math"/>
                          <a:ea typeface="Cambria Math"/>
                        </a:rPr>
                        <m:t>≡</m:t>
                      </m:r>
                      <m:f>
                        <m:fPr>
                          <m:ctrlPr>
                            <a:rPr lang="en-US" sz="1800" b="0" i="1" smtClean="0">
                              <a:latin typeface="Cambria Math"/>
                            </a:rPr>
                          </m:ctrlPr>
                        </m:fPr>
                        <m:num>
                          <m:r>
                            <a:rPr lang="en-US" sz="1800" b="0" i="1" smtClean="0">
                              <a:latin typeface="Cambria Math"/>
                            </a:rPr>
                            <m:t>𝑓</m:t>
                          </m:r>
                          <m:d>
                            <m:dPr>
                              <m:ctrlPr>
                                <a:rPr lang="en-US" sz="1800" b="0" i="1" smtClean="0">
                                  <a:latin typeface="Cambria Math"/>
                                </a:rPr>
                              </m:ctrlPr>
                            </m:dPr>
                            <m:e>
                              <m:r>
                                <a:rPr lang="en-US" sz="1800" b="1" i="1" smtClean="0">
                                  <a:latin typeface="Cambria Math"/>
                                </a:rPr>
                                <m:t>𝒙</m:t>
                              </m:r>
                              <m:r>
                                <a:rPr lang="en-US" sz="1800" b="0" i="1" smtClean="0">
                                  <a:latin typeface="Cambria Math"/>
                                </a:rPr>
                                <m:t>+</m:t>
                              </m:r>
                              <m:r>
                                <m:rPr>
                                  <m:sty m:val="p"/>
                                </m:rPr>
                                <a:rPr lang="en-US" sz="1800" b="0" i="0" smtClean="0">
                                  <a:latin typeface="Cambria Math"/>
                                </a:rPr>
                                <m:t>Δ</m:t>
                              </m:r>
                              <m:sSub>
                                <m:sSubPr>
                                  <m:ctrlPr>
                                    <a:rPr lang="en-US" sz="1800" b="0" i="1" smtClean="0">
                                      <a:latin typeface="Cambria Math"/>
                                    </a:rPr>
                                  </m:ctrlPr>
                                </m:sSubPr>
                                <m:e>
                                  <m:r>
                                    <a:rPr lang="en-US" sz="1800" b="0" i="1" smtClean="0">
                                      <a:latin typeface="Cambria Math"/>
                                    </a:rPr>
                                    <m:t>𝑥</m:t>
                                  </m:r>
                                </m:e>
                                <m:sub>
                                  <m:r>
                                    <m:rPr>
                                      <m:sty m:val="p"/>
                                    </m:rPr>
                                    <a:rPr lang="en-US" sz="1800" b="0" i="0" smtClean="0">
                                      <a:latin typeface="Cambria Math"/>
                                    </a:rPr>
                                    <m:t>d</m:t>
                                  </m:r>
                                </m:sub>
                              </m:sSub>
                              <m:r>
                                <a:rPr lang="en-US" sz="1800" b="0" i="1" smtClean="0">
                                  <a:latin typeface="Cambria Math"/>
                                </a:rPr>
                                <m:t>⋅</m:t>
                              </m:r>
                              <m:sSub>
                                <m:sSubPr>
                                  <m:ctrlPr>
                                    <a:rPr lang="en-US" sz="1800" b="0" i="1" smtClean="0">
                                      <a:latin typeface="Cambria Math"/>
                                    </a:rPr>
                                  </m:ctrlPr>
                                </m:sSubPr>
                                <m:e>
                                  <m:r>
                                    <a:rPr lang="en-US" sz="1800" b="1" i="1" smtClean="0">
                                      <a:latin typeface="Cambria Math"/>
                                    </a:rPr>
                                    <m:t>𝒆</m:t>
                                  </m:r>
                                </m:e>
                                <m:sub>
                                  <m:r>
                                    <a:rPr lang="en-US" sz="1800" b="0" i="1" smtClean="0">
                                      <a:latin typeface="Cambria Math"/>
                                    </a:rPr>
                                    <m:t>𝑑</m:t>
                                  </m:r>
                                </m:sub>
                              </m:sSub>
                            </m:e>
                          </m:d>
                          <m:r>
                            <a:rPr lang="en-US" sz="1800" b="0" i="1" smtClean="0">
                              <a:latin typeface="Cambria Math"/>
                            </a:rPr>
                            <m:t>−</m:t>
                          </m:r>
                          <m:r>
                            <a:rPr lang="en-US" sz="1800" b="0" i="1" smtClean="0">
                              <a:latin typeface="Cambria Math"/>
                            </a:rPr>
                            <m:t>𝑓</m:t>
                          </m:r>
                          <m:r>
                            <a:rPr lang="en-US" sz="1800" b="0" i="1" smtClean="0">
                              <a:latin typeface="Cambria Math"/>
                            </a:rPr>
                            <m:t>(</m:t>
                          </m:r>
                          <m:r>
                            <a:rPr lang="en-US" sz="1800" b="1" i="1" smtClean="0">
                              <a:latin typeface="Cambria Math"/>
                            </a:rPr>
                            <m:t>𝒙</m:t>
                          </m:r>
                          <m:r>
                            <a:rPr lang="en-US" sz="1800" b="0" i="1" smtClean="0">
                              <a:latin typeface="Cambria Math"/>
                            </a:rPr>
                            <m:t>) </m:t>
                          </m:r>
                        </m:num>
                        <m:den>
                          <m:r>
                            <a:rPr lang="en-US" sz="1800" b="0" i="1" smtClean="0">
                              <a:latin typeface="Cambria Math"/>
                            </a:rPr>
                            <m:t> </m:t>
                          </m:r>
                          <m:r>
                            <m:rPr>
                              <m:sty m:val="p"/>
                            </m:rPr>
                            <a:rPr lang="en-US" sz="1800" b="0" i="0" smtClean="0">
                              <a:latin typeface="Cambria Math"/>
                            </a:rPr>
                            <m:t>Δ</m:t>
                          </m:r>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𝑑</m:t>
                              </m:r>
                            </m:sub>
                          </m:sSub>
                        </m:den>
                      </m:f>
                    </m:oMath>
                  </m:oMathPara>
                </a14:m>
                <a:endParaRPr lang="de-CH" sz="1800" dirty="0" smtClean="0">
                  <a:latin typeface="Raleway" panose="020B0003030101060003" pitchFamily="34"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010743" y="2132856"/>
                <a:ext cx="3203322" cy="676660"/>
              </a:xfrm>
              <a:prstGeom prst="rect">
                <a:avLst/>
              </a:prstGeom>
              <a:blipFill rotWithShape="1">
                <a:blip r:embed="rId11"/>
                <a:stretch>
                  <a:fillRect/>
                </a:stretch>
              </a:blipFill>
            </p:spPr>
            <p:txBody>
              <a:bodyPr/>
              <a:lstStyle/>
              <a:p>
                <a:r>
                  <a:rPr lang="en-US">
                    <a:noFill/>
                  </a:rPr>
                  <a:t> </a:t>
                </a:r>
              </a:p>
            </p:txBody>
          </p:sp>
        </mc:Fallback>
      </mc:AlternateContent>
      <p:sp>
        <p:nvSpPr>
          <p:cNvPr id="47" name="Isosceles Triangle 46"/>
          <p:cNvSpPr/>
          <p:nvPr/>
        </p:nvSpPr>
        <p:spPr bwMode="auto">
          <a:xfrm>
            <a:off x="7152015" y="23324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7923727" y="260010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0"/>
            <a:endCxn id="47" idx="5"/>
          </p:cNvCxnSpPr>
          <p:nvPr/>
        </p:nvCxnSpPr>
        <p:spPr bwMode="auto">
          <a:xfrm rot="16200000" flipV="1">
            <a:off x="7508365" y="2122695"/>
            <a:ext cx="214141" cy="7406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684212" y="3436135"/>
                <a:ext cx="8280275" cy="720080"/>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Over many replications </a:t>
                </a:r>
                <a14:m>
                  <m:oMath xmlns:m="http://schemas.openxmlformats.org/officeDocument/2006/math">
                    <m:sSub>
                      <m:sSubPr>
                        <m:ctrlPr>
                          <a:rPr lang="en-US" sz="2000" i="1">
                            <a:latin typeface="Cambria Math"/>
                          </a:rPr>
                        </m:ctrlPr>
                      </m:sSubPr>
                      <m:e>
                        <m:r>
                          <a:rPr lang="en-US" sz="2000" i="1">
                            <a:latin typeface="Cambria Math"/>
                          </a:rPr>
                          <m:t>𝑁</m:t>
                        </m:r>
                      </m:e>
                      <m:sub>
                        <m:r>
                          <a:rPr lang="en-US" sz="2000" i="1">
                            <a:latin typeface="Cambria Math"/>
                          </a:rPr>
                          <m:t>𝑅</m:t>
                        </m:r>
                      </m:sub>
                    </m:sSub>
                  </m:oMath>
                </a14:m>
                <a:r>
                  <a:rPr lang="en-US" sz="2000" b="1" dirty="0" smtClean="0">
                    <a:latin typeface="+mn-lt"/>
                  </a:rPr>
                  <a:t>, </a:t>
                </a:r>
                <a:r>
                  <a:rPr lang="en-US" sz="2000" dirty="0" smtClean="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smtClean="0">
                    <a:latin typeface="+mn-lt"/>
                    <a:cs typeface="Franklin Gothic Book"/>
                  </a:rPr>
                  <a:t>is a </a:t>
                </a:r>
                <a:r>
                  <a:rPr lang="en-US" sz="2000" b="1" kern="1000" spc="30" dirty="0" smtClean="0">
                    <a:latin typeface="+mn-lt"/>
                    <a:cs typeface="Franklin Gothic Book"/>
                  </a:rPr>
                  <a:t>global</a:t>
                </a:r>
                <a:r>
                  <a:rPr lang="en-US" sz="2000" kern="1000" spc="30" dirty="0">
                    <a:latin typeface="+mn-lt"/>
                    <a:cs typeface="Franklin Gothic Book"/>
                  </a:rPr>
                  <a:t> </a:t>
                </a:r>
                <a:r>
                  <a:rPr lang="en-US" sz="2000" kern="1000" spc="30" dirty="0" smtClean="0">
                    <a:latin typeface="+mn-lt"/>
                    <a:cs typeface="Franklin Gothic Book"/>
                  </a:rPr>
                  <a:t>sensitivity measure</a:t>
                </a:r>
                <a:r>
                  <a:rPr lang="en-US" sz="2000" kern="1000" spc="30" dirty="0">
                    <a:latin typeface="+mn-lt"/>
                    <a:cs typeface="Franklin Gothic Book"/>
                  </a:rPr>
                  <a:t/>
                </a:r>
                <a:br>
                  <a:rPr lang="en-US" sz="2000" kern="1000" spc="30" dirty="0">
                    <a:latin typeface="+mn-lt"/>
                    <a:cs typeface="Franklin Gothic Book"/>
                  </a:rPr>
                </a:br>
                <a:r>
                  <a:rPr lang="en-US" sz="2000" kern="1000" spc="30" dirty="0" smtClean="0">
                    <a:latin typeface="+mn-lt"/>
                    <a:cs typeface="Franklin Gothic Book"/>
                  </a:rPr>
                  <a:t>used in </a:t>
                </a:r>
                <a:r>
                  <a:rPr lang="en-US" sz="2000" b="1" kern="1000" spc="30" dirty="0" smtClean="0">
                    <a:latin typeface="+mn-lt"/>
                    <a:cs typeface="Franklin Gothic Book"/>
                  </a:rPr>
                  <a:t>parameter 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684212" y="3436135"/>
                <a:ext cx="8280275" cy="720080"/>
              </a:xfrm>
              <a:prstGeom prst="rect">
                <a:avLst/>
              </a:prstGeom>
              <a:blipFill rotWithShape="1">
                <a:blip r:embed="rId12"/>
                <a:stretch>
                  <a:fillRect l="-1840" t="-9322" r="-1766"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83568" y="4437112"/>
                <a:ext cx="2952823" cy="9561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a:rPr>
                          </m:ctrlPr>
                        </m:sSubSupPr>
                        <m:e>
                          <m:r>
                            <a:rPr lang="en-US" sz="2000" i="1">
                              <a:latin typeface="Cambria Math"/>
                            </a:rPr>
                            <m:t>𝜇</m:t>
                          </m:r>
                        </m:e>
                        <m:sub>
                          <m:r>
                            <a:rPr lang="en-US" sz="2000" b="0" i="1" smtClean="0">
                              <a:latin typeface="Cambria Math"/>
                            </a:rPr>
                            <m:t>𝑑</m:t>
                          </m:r>
                        </m:sub>
                        <m:sup>
                          <m:r>
                            <a:rPr lang="en-US" sz="2000" i="1">
                              <a:latin typeface="Cambria Math"/>
                            </a:rPr>
                            <m:t>∗</m:t>
                          </m:r>
                        </m:sup>
                      </m:sSubSup>
                      <m:r>
                        <a:rPr lang="en-US" sz="2000" i="1">
                          <a:latin typeface="Cambria Math"/>
                        </a:rPr>
                        <m:t>=</m:t>
                      </m:r>
                      <m:f>
                        <m:fPr>
                          <m:ctrlPr>
                            <a:rPr lang="en-US" sz="2000" i="1">
                              <a:latin typeface="Cambria Math"/>
                            </a:rPr>
                          </m:ctrlPr>
                        </m:fPr>
                        <m:num>
                          <m:r>
                            <a:rPr lang="en-US" sz="2000" i="1">
                              <a:latin typeface="Cambria Math"/>
                            </a:rPr>
                            <m:t>1</m:t>
                          </m:r>
                        </m:num>
                        <m:den>
                          <m:sSub>
                            <m:sSubPr>
                              <m:ctrlPr>
                                <a:rPr lang="en-US" sz="2000" b="0" i="1" smtClean="0">
                                  <a:latin typeface="Cambria Math"/>
                                </a:rPr>
                              </m:ctrlPr>
                            </m:sSubPr>
                            <m:e>
                              <m:r>
                                <a:rPr lang="en-US" sz="2000" b="0" i="1" smtClean="0">
                                  <a:latin typeface="Cambria Math"/>
                                </a:rPr>
                                <m:t>𝑁</m:t>
                              </m:r>
                            </m:e>
                            <m:sub>
                              <m:r>
                                <a:rPr lang="en-US" sz="2000" b="0" i="1" smtClean="0">
                                  <a:latin typeface="Cambria Math"/>
                                </a:rPr>
                                <m:t>𝑅</m:t>
                              </m:r>
                            </m:sub>
                          </m:sSub>
                        </m:den>
                      </m:f>
                      <m:nary>
                        <m:naryPr>
                          <m:chr m:val="∑"/>
                          <m:ctrlPr>
                            <a:rPr lang="en-US" sz="2000" i="1">
                              <a:latin typeface="Cambria Math"/>
                            </a:rPr>
                          </m:ctrlPr>
                        </m:naryPr>
                        <m:sub>
                          <m:r>
                            <a:rPr lang="en-US" sz="2000" b="0" i="1" smtClean="0">
                              <a:latin typeface="Cambria Math"/>
                            </a:rPr>
                            <m:t>𝑟</m:t>
                          </m:r>
                          <m:r>
                            <a:rPr lang="en-US" sz="2000" i="1">
                              <a:latin typeface="Cambria Math"/>
                            </a:rPr>
                            <m:t>=1</m:t>
                          </m:r>
                        </m:sub>
                        <m:sup>
                          <m:sSub>
                            <m:sSubPr>
                              <m:ctrlPr>
                                <a:rPr lang="en-US" sz="2000" b="0" i="1" smtClean="0">
                                  <a:latin typeface="Cambria Math"/>
                                </a:rPr>
                              </m:ctrlPr>
                            </m:sSubPr>
                            <m:e>
                              <m:r>
                                <a:rPr lang="en-US" sz="2000" b="0" i="1" smtClean="0">
                                  <a:latin typeface="Cambria Math"/>
                                </a:rPr>
                                <m:t>𝑁</m:t>
                              </m:r>
                            </m:e>
                            <m:sub>
                              <m:r>
                                <a:rPr lang="en-US" sz="2000" b="0" i="1" smtClean="0">
                                  <a:latin typeface="Cambria Math"/>
                                </a:rPr>
                                <m:t>𝑅</m:t>
                              </m:r>
                            </m:sub>
                          </m:sSub>
                        </m:sup>
                        <m:e>
                          <m:sSubSup>
                            <m:sSubSupPr>
                              <m:ctrlPr>
                                <a:rPr lang="en-US" sz="2000" i="1">
                                  <a:latin typeface="Cambria Math"/>
                                </a:rPr>
                              </m:ctrlPr>
                            </m:sSubSupPr>
                            <m:e>
                              <m:r>
                                <a:rPr lang="en-US" sz="2000" i="1">
                                  <a:latin typeface="Cambria Math"/>
                                </a:rPr>
                                <m:t>|</m:t>
                              </m:r>
                              <m:r>
                                <a:rPr lang="en-US" sz="2000" i="1">
                                  <a:latin typeface="Cambria Math"/>
                                </a:rPr>
                                <m:t>𝐸𝐸</m:t>
                              </m:r>
                            </m:e>
                            <m:sub>
                              <m:r>
                                <a:rPr lang="en-US" sz="2000" b="0" i="1" smtClean="0">
                                  <a:latin typeface="Cambria Math"/>
                                </a:rPr>
                                <m:t>𝑑</m:t>
                              </m:r>
                            </m:sub>
                            <m:sup>
                              <m:r>
                                <a:rPr lang="en-US" sz="2000" b="0" i="1" smtClean="0">
                                  <a:latin typeface="Cambria Math"/>
                                </a:rPr>
                                <m:t>𝑟</m:t>
                              </m:r>
                            </m:sup>
                          </m:sSubSup>
                          <m:r>
                            <a:rPr lang="en-US" sz="2000" i="1">
                              <a:latin typeface="Cambria Math"/>
                            </a:rPr>
                            <m:t>|</m:t>
                          </m:r>
                        </m:e>
                      </m:nary>
                    </m:oMath>
                  </m:oMathPara>
                </a14:m>
                <a:endParaRPr lang="en-US" sz="2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683568" y="4437112"/>
                <a:ext cx="2952823" cy="956159"/>
              </a:xfrm>
              <a:prstGeom prst="rect">
                <a:avLst/>
              </a:prstGeom>
              <a:blipFill rotWithShape="1">
                <a:blip r:embed="rId13"/>
                <a:stretch>
                  <a:fillRect/>
                </a:stretch>
              </a:blipFill>
            </p:spPr>
            <p:txBody>
              <a:bodyPr/>
              <a:lstStyle/>
              <a:p>
                <a:r>
                  <a:rPr lang="en-US">
                    <a:noFill/>
                  </a:rPr>
                  <a:t> </a:t>
                </a:r>
              </a:p>
            </p:txBody>
          </p:sp>
        </mc:Fallback>
      </mc:AlternateContent>
      <p:sp>
        <p:nvSpPr>
          <p:cNvPr id="29" name="TextBox 28"/>
          <p:cNvSpPr txBox="1"/>
          <p:nvPr/>
        </p:nvSpPr>
        <p:spPr>
          <a:xfrm>
            <a:off x="3636391" y="4437113"/>
            <a:ext cx="2303760" cy="998862"/>
          </a:xfrm>
          <a:prstGeom prst="rect">
            <a:avLst/>
          </a:prstGeom>
          <a:noFill/>
        </p:spPr>
        <p:txBody>
          <a:bodyPr wrap="none" lIns="0" tIns="0" rIns="0" bIns="0" rtlCol="0" anchor="ctr">
            <a:noAutofit/>
          </a:bodyPr>
          <a:lstStyle/>
          <a:p>
            <a:pPr>
              <a:lnSpc>
                <a:spcPct val="110000"/>
              </a:lnSpc>
              <a:spcBef>
                <a:spcPts val="0"/>
              </a:spcBef>
            </a:pPr>
            <a:r>
              <a:rPr lang="en-US" sz="2000" kern="1000" spc="30" dirty="0">
                <a:cs typeface="Franklin Gothic Book"/>
              </a:rPr>
              <a:t>Mean of</a:t>
            </a:r>
            <a:br>
              <a:rPr lang="en-US" sz="2000" kern="1000" spc="30" dirty="0">
                <a:cs typeface="Franklin Gothic Book"/>
              </a:rPr>
            </a:br>
            <a:r>
              <a:rPr lang="en-US" sz="2000" kern="1000" spc="30" dirty="0">
                <a:cs typeface="Franklin Gothic Book"/>
              </a:rPr>
              <a:t>absolute value</a:t>
            </a:r>
          </a:p>
        </p:txBody>
      </p:sp>
      <p:pic>
        <p:nvPicPr>
          <p:cNvPr id="30" name="Picture 2" descr="C:\Users\wicaksono_d\Desktop\npic\test_functi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71970" y="4059070"/>
            <a:ext cx="3096344" cy="23222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156177" y="3828279"/>
            <a:ext cx="2520528" cy="464818"/>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solidFill>
                  <a:srgbClr val="686868"/>
                </a:solidFill>
                <a:latin typeface="+mn-lt"/>
                <a:cs typeface="Franklin Gothic Book"/>
              </a:rPr>
              <a:t>A complex model</a:t>
            </a:r>
          </a:p>
        </p:txBody>
      </p:sp>
    </p:spTree>
    <p:extLst>
      <p:ext uri="{BB962C8B-B14F-4D97-AF65-F5344CB8AC3E}">
        <p14:creationId xmlns:p14="http://schemas.microsoft.com/office/powerpoint/2010/main" val="259318111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442121" y="1859632"/>
            <a:ext cx="3657600" cy="3657600"/>
            <a:chOff x="5436096" y="2924944"/>
            <a:chExt cx="3657600" cy="3657600"/>
          </a:xfrm>
        </p:grpSpPr>
        <p:pic>
          <p:nvPicPr>
            <p:cNvPr id="23" name="Picture 4" descr="W:\project\stars\workspace\RND\SB-RND-ACT-006-13\WD41\projects\temp\wd41-all\figures\defense\figures\plotOATIllustration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924944"/>
              <a:ext cx="36576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p:cNvSpPr txBox="1"/>
                <p:nvPr/>
              </p:nvSpPr>
              <p:spPr>
                <a:xfrm rot="16200000">
                  <a:off x="4601307" y="4533026"/>
                  <a:ext cx="2448271"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2</m:t>
                            </m:r>
                          </m:sub>
                        </m:sSub>
                      </m:oMath>
                    </m:oMathPara>
                  </a14:m>
                  <a:endParaRPr lang="en-US" sz="2400" kern="1000" spc="30" dirty="0" smtClean="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rot="16200000">
                  <a:off x="4601307" y="4533026"/>
                  <a:ext cx="2448271" cy="310883"/>
                </a:xfrm>
                <a:prstGeom prst="rect">
                  <a:avLst/>
                </a:prstGeom>
                <a:blipFill rotWithShape="1">
                  <a:blip r:embed="rId4"/>
                  <a:stretch>
                    <a:fillRect r="-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459016" y="6237312"/>
                  <a:ext cx="2160240"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1</m:t>
                            </m:r>
                          </m:sub>
                        </m:sSub>
                      </m:oMath>
                    </m:oMathPara>
                  </a14:m>
                  <a:endParaRPr lang="en-US" sz="2400" kern="1000" spc="30" dirty="0" smtClean="0">
                    <a:latin typeface="+mn-lt"/>
                    <a:cs typeface="Franklin Gothic Book"/>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459016" y="6237312"/>
                  <a:ext cx="2160240" cy="310883"/>
                </a:xfrm>
                <a:prstGeom prst="rect">
                  <a:avLst/>
                </a:prstGeom>
                <a:blipFill rotWithShape="1">
                  <a:blip r:embed="rId5"/>
                  <a:stretch>
                    <a:fillRect b="-3922"/>
                  </a:stretch>
                </a:blipFill>
              </p:spPr>
              <p:txBody>
                <a:bodyPr/>
                <a:lstStyle/>
                <a:p>
                  <a:r>
                    <a:rPr lang="en-US">
                      <a:noFill/>
                    </a:rPr>
                    <a:t> </a:t>
                  </a:r>
                </a:p>
              </p:txBody>
            </p:sp>
          </mc:Fallback>
        </mc:AlternateContent>
        <p:sp>
          <p:nvSpPr>
            <p:cNvPr id="26" name="TextBox 25"/>
            <p:cNvSpPr txBox="1"/>
            <p:nvPr/>
          </p:nvSpPr>
          <p:spPr>
            <a:xfrm>
              <a:off x="6141368" y="3041412"/>
              <a:ext cx="2952328" cy="28803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Radial Scheme</a:t>
              </a:r>
            </a:p>
          </p:txBody>
        </p:sp>
      </p:grpSp>
      <p:grpSp>
        <p:nvGrpSpPr>
          <p:cNvPr id="49" name="Group 48"/>
          <p:cNvGrpSpPr/>
          <p:nvPr/>
        </p:nvGrpSpPr>
        <p:grpSpPr>
          <a:xfrm>
            <a:off x="251520" y="1859632"/>
            <a:ext cx="3478086" cy="3657600"/>
            <a:chOff x="229817" y="2999527"/>
            <a:chExt cx="3478086" cy="3657600"/>
          </a:xfrm>
        </p:grpSpPr>
        <p:pic>
          <p:nvPicPr>
            <p:cNvPr id="51" name="Picture 3" descr="W:\project\stars\workspace\RND\SB-RND-ACT-006-13\WD41\projects\temp\wd41-all\figures\defense\figures\plotOATIllustration_1.png"/>
            <p:cNvPicPr>
              <a:picLocks noChangeAspect="1" noChangeArrowheads="1"/>
            </p:cNvPicPr>
            <p:nvPr/>
          </p:nvPicPr>
          <p:blipFill rotWithShape="1">
            <a:blip r:embed="rId6">
              <a:extLst>
                <a:ext uri="{28A0092B-C50C-407E-A947-70E740481C1C}">
                  <a14:useLocalDpi xmlns:a14="http://schemas.microsoft.com/office/drawing/2010/main" val="0"/>
                </a:ext>
              </a:extLst>
            </a:blip>
            <a:srcRect l="17331"/>
            <a:stretch/>
          </p:blipFill>
          <p:spPr bwMode="auto">
            <a:xfrm>
              <a:off x="684212" y="2999527"/>
              <a:ext cx="3023691"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2" name="TextBox 51"/>
                <p:cNvSpPr txBox="1"/>
                <p:nvPr/>
              </p:nvSpPr>
              <p:spPr>
                <a:xfrm>
                  <a:off x="1309936" y="6311895"/>
                  <a:ext cx="2160240"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1</m:t>
                            </m:r>
                          </m:sub>
                        </m:sSub>
                      </m:oMath>
                    </m:oMathPara>
                  </a14:m>
                  <a:endParaRPr lang="en-US" sz="2400" kern="1000" spc="30" dirty="0" smtClean="0">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309936" y="6311895"/>
                  <a:ext cx="2160240" cy="310883"/>
                </a:xfrm>
                <a:prstGeom prst="rect">
                  <a:avLst/>
                </a:prstGeom>
                <a:blipFill rotWithShape="1">
                  <a:blip r:embed="rId7"/>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rot="16200000">
                  <a:off x="-838877" y="4629376"/>
                  <a:ext cx="2448271" cy="310883"/>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400" b="0" i="1" kern="1000" spc="30" dirty="0" smtClean="0">
                                <a:latin typeface="Cambria Math"/>
                                <a:cs typeface="Franklin Gothic Book"/>
                              </a:rPr>
                            </m:ctrlPr>
                          </m:sSubPr>
                          <m:e>
                            <m:r>
                              <a:rPr lang="en-US" sz="2400" b="0" i="1" kern="1000" spc="30" dirty="0" smtClean="0">
                                <a:latin typeface="Cambria Math"/>
                                <a:cs typeface="Franklin Gothic Book"/>
                              </a:rPr>
                              <m:t>𝑥</m:t>
                            </m:r>
                          </m:e>
                          <m:sub>
                            <m:r>
                              <a:rPr lang="en-US" sz="2400" b="0" i="1" kern="1000" spc="30" dirty="0" smtClean="0">
                                <a:latin typeface="Cambria Math"/>
                                <a:cs typeface="Franklin Gothic Book"/>
                              </a:rPr>
                              <m:t>2</m:t>
                            </m:r>
                          </m:sub>
                        </m:sSub>
                      </m:oMath>
                    </m:oMathPara>
                  </a14:m>
                  <a:endParaRPr lang="en-US" sz="2400" kern="1000" spc="30" dirty="0" smtClean="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838877" y="4629376"/>
                  <a:ext cx="2448271" cy="310883"/>
                </a:xfrm>
                <a:prstGeom prst="rect">
                  <a:avLst/>
                </a:prstGeom>
                <a:blipFill rotWithShape="1">
                  <a:blip r:embed="rId8"/>
                  <a:stretch>
                    <a:fillRect r="-3922"/>
                  </a:stretch>
                </a:blipFill>
              </p:spPr>
              <p:txBody>
                <a:bodyPr/>
                <a:lstStyle/>
                <a:p>
                  <a:r>
                    <a:rPr lang="en-US">
                      <a:noFill/>
                    </a:rPr>
                    <a:t> </a:t>
                  </a:r>
                </a:p>
              </p:txBody>
            </p:sp>
          </mc:Fallback>
        </mc:AlternateContent>
        <p:sp>
          <p:nvSpPr>
            <p:cNvPr id="54" name="TextBox 53"/>
            <p:cNvSpPr txBox="1"/>
            <p:nvPr/>
          </p:nvSpPr>
          <p:spPr>
            <a:xfrm>
              <a:off x="826914" y="3115994"/>
              <a:ext cx="2808288" cy="28803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Trajectory Scheme</a:t>
              </a:r>
            </a:p>
          </p:txBody>
        </p:sp>
      </p:grpSp>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smtClean="0"/>
              <a:t>The Morris Screening </a:t>
            </a:r>
            <a:r>
              <a:rPr lang="de-CH" dirty="0" err="1" smtClean="0"/>
              <a:t>Method</a:t>
            </a:r>
            <a:endParaRPr lang="de-CH" dirty="0"/>
          </a:p>
        </p:txBody>
      </p:sp>
      <p:sp>
        <p:nvSpPr>
          <p:cNvPr id="40" name="Isosceles Triangle 39"/>
          <p:cNvSpPr/>
          <p:nvPr/>
        </p:nvSpPr>
        <p:spPr bwMode="auto">
          <a:xfrm>
            <a:off x="7152015" y="23324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Isosceles Triangle 40"/>
          <p:cNvSpPr/>
          <p:nvPr/>
        </p:nvSpPr>
        <p:spPr bwMode="auto">
          <a:xfrm>
            <a:off x="7923727" y="260010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44" name="TextBox 43"/>
              <p:cNvSpPr txBox="1"/>
              <p:nvPr/>
            </p:nvSpPr>
            <p:spPr>
              <a:xfrm>
                <a:off x="3491880" y="5717146"/>
                <a:ext cx="295282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491880" y="5717146"/>
                <a:ext cx="2952823" cy="400110"/>
              </a:xfrm>
              <a:prstGeom prst="rect">
                <a:avLst/>
              </a:prstGeom>
              <a:blipFill rotWithShape="1">
                <a:blip r:embed="rId9"/>
                <a:stretch>
                  <a:fillRect b="-18462"/>
                </a:stretch>
              </a:blipFill>
            </p:spPr>
            <p:txBody>
              <a:bodyPr/>
              <a:lstStyle/>
              <a:p>
                <a:r>
                  <a:rPr lang="en-US">
                    <a:noFill/>
                  </a:rPr>
                  <a:t> </a:t>
                </a:r>
              </a:p>
            </p:txBody>
          </p:sp>
        </mc:Fallback>
      </mc:AlternateContent>
      <p:sp>
        <p:nvSpPr>
          <p:cNvPr id="45" name="TextBox 44"/>
          <p:cNvSpPr txBox="1"/>
          <p:nvPr/>
        </p:nvSpPr>
        <p:spPr>
          <a:xfrm>
            <a:off x="251519" y="5412283"/>
            <a:ext cx="3311551" cy="1298848"/>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Computation cost (Code runs)</a:t>
            </a:r>
            <a:endParaRPr lang="en-US" sz="2000" kern="1000" spc="30" dirty="0">
              <a:latin typeface="+mn-lt"/>
              <a:cs typeface="Franklin Gothic Book"/>
            </a:endParaRPr>
          </a:p>
        </p:txBody>
      </p:sp>
      <p:sp>
        <p:nvSpPr>
          <p:cNvPr id="46" name="TextBox 45"/>
          <p:cNvSpPr txBox="1"/>
          <p:nvPr/>
        </p:nvSpPr>
        <p:spPr>
          <a:xfrm>
            <a:off x="4032313" y="6246313"/>
            <a:ext cx="2520528" cy="464818"/>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686868"/>
                </a:solidFill>
                <a:latin typeface="+mn-lt"/>
                <a:cs typeface="Franklin Gothic Book"/>
              </a:rPr>
              <a:t># of parameters</a:t>
            </a:r>
          </a:p>
        </p:txBody>
      </p:sp>
      <p:cxnSp>
        <p:nvCxnSpPr>
          <p:cNvPr id="14" name="Straight Connector 13"/>
          <p:cNvCxnSpPr>
            <a:endCxn id="46" idx="0"/>
          </p:cNvCxnSpPr>
          <p:nvPr/>
        </p:nvCxnSpPr>
        <p:spPr bwMode="auto">
          <a:xfrm>
            <a:off x="5292577" y="6094914"/>
            <a:ext cx="0" cy="151399"/>
          </a:xfrm>
          <a:prstGeom prst="line">
            <a:avLst/>
          </a:prstGeom>
          <a:solidFill>
            <a:schemeClr val="accent1"/>
          </a:solidFill>
          <a:ln w="2540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7" name="TextBox 46"/>
              <p:cNvSpPr txBox="1"/>
              <p:nvPr/>
            </p:nvSpPr>
            <p:spPr>
              <a:xfrm>
                <a:off x="3513577" y="5350223"/>
                <a:ext cx="792670" cy="464818"/>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solidFill>
                            <a:srgbClr val="686868"/>
                          </a:solidFill>
                          <a:latin typeface="Cambria Math"/>
                          <a:cs typeface="Franklin Gothic Book"/>
                        </a:rPr>
                        <m:t>&lt;</m:t>
                      </m:r>
                      <m:sSup>
                        <m:sSupPr>
                          <m:ctrlPr>
                            <a:rPr lang="en-US" sz="2000" b="1" i="1" kern="1000" spc="30" smtClean="0">
                              <a:solidFill>
                                <a:srgbClr val="686868"/>
                              </a:solidFill>
                              <a:latin typeface="Cambria Math"/>
                              <a:cs typeface="Franklin Gothic Book"/>
                            </a:rPr>
                          </m:ctrlPr>
                        </m:sSupPr>
                        <m:e>
                          <m:r>
                            <a:rPr lang="en-US" sz="2000" b="1" i="1" kern="1000" spc="30" smtClean="0">
                              <a:solidFill>
                                <a:srgbClr val="686868"/>
                              </a:solidFill>
                              <a:latin typeface="Cambria Math"/>
                              <a:cs typeface="Franklin Gothic Book"/>
                            </a:rPr>
                            <m:t>𝟏𝟎</m:t>
                          </m:r>
                        </m:e>
                        <m:sup>
                          <m:r>
                            <a:rPr lang="en-US" sz="2000" b="1" i="1" kern="1000" spc="30" smtClean="0">
                              <a:solidFill>
                                <a:srgbClr val="686868"/>
                              </a:solidFill>
                              <a:latin typeface="Cambria Math"/>
                              <a:cs typeface="Franklin Gothic Book"/>
                            </a:rPr>
                            <m:t>𝟑</m:t>
                          </m:r>
                        </m:sup>
                      </m:sSup>
                    </m:oMath>
                  </m:oMathPara>
                </a14:m>
                <a:endParaRPr lang="en-US" sz="2000" b="1" kern="1000" spc="30" dirty="0" smtClean="0">
                  <a:solidFill>
                    <a:srgbClr val="686868"/>
                  </a:solidFill>
                  <a:latin typeface="+mn-lt"/>
                  <a:cs typeface="Franklin Gothic Book"/>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3513577" y="5350223"/>
                <a:ext cx="792670" cy="464818"/>
              </a:xfrm>
              <a:prstGeom prst="rect">
                <a:avLst/>
              </a:prstGeom>
              <a:blipFill rotWithShape="1">
                <a:blip r:embed="rId10"/>
                <a:stretch>
                  <a:fillRect l="-7692"/>
                </a:stretch>
              </a:blipFill>
            </p:spPr>
            <p:txBody>
              <a:bodyPr/>
              <a:lstStyle/>
              <a:p>
                <a:r>
                  <a:rPr lang="en-US">
                    <a:noFill/>
                  </a:rPr>
                  <a:t> </a:t>
                </a:r>
              </a:p>
            </p:txBody>
          </p:sp>
        </mc:Fallback>
      </mc:AlternateContent>
      <p:sp>
        <p:nvSpPr>
          <p:cNvPr id="48" name="Isosceles Triangle 47"/>
          <p:cNvSpPr/>
          <p:nvPr/>
        </p:nvSpPr>
        <p:spPr bwMode="auto">
          <a:xfrm>
            <a:off x="4582948" y="570805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0" name="Elbow Connector 49"/>
          <p:cNvCxnSpPr>
            <a:stCxn id="47" idx="3"/>
            <a:endCxn id="48" idx="0"/>
          </p:cNvCxnSpPr>
          <p:nvPr/>
        </p:nvCxnSpPr>
        <p:spPr bwMode="auto">
          <a:xfrm>
            <a:off x="4306247" y="5582632"/>
            <a:ext cx="338752" cy="1254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29" name="Rectangle 28"/>
          <p:cNvSpPr/>
          <p:nvPr/>
        </p:nvSpPr>
        <p:spPr>
          <a:xfrm>
            <a:off x="7416941" y="4149080"/>
            <a:ext cx="1691563" cy="1015663"/>
          </a:xfrm>
          <a:prstGeom prst="rect">
            <a:avLst/>
          </a:prstGeom>
        </p:spPr>
        <p:txBody>
          <a:bodyPr wrap="square">
            <a:spAutoFit/>
          </a:bodyPr>
          <a:lstStyle/>
          <a:p>
            <a:pPr>
              <a:spcAft>
                <a:spcPts val="600"/>
              </a:spcAft>
            </a:pPr>
            <a:r>
              <a:rPr lang="en-US" sz="2000" dirty="0">
                <a:latin typeface="+mn-lt"/>
              </a:rPr>
              <a:t>B</a:t>
            </a:r>
            <a:r>
              <a:rPr lang="en-US" sz="2000" dirty="0" smtClean="0">
                <a:latin typeface="+mn-lt"/>
              </a:rPr>
              <a:t>ase / starting points</a:t>
            </a:r>
            <a:endParaRPr lang="en-US" sz="2000" dirty="0">
              <a:latin typeface="+mn-lt"/>
            </a:endParaRPr>
          </a:p>
        </p:txBody>
      </p:sp>
      <p:sp>
        <p:nvSpPr>
          <p:cNvPr id="30" name="Rectangle 29"/>
          <p:cNvSpPr/>
          <p:nvPr/>
        </p:nvSpPr>
        <p:spPr>
          <a:xfrm>
            <a:off x="7416941" y="4948619"/>
            <a:ext cx="1691563" cy="707886"/>
          </a:xfrm>
          <a:prstGeom prst="rect">
            <a:avLst/>
          </a:prstGeom>
        </p:spPr>
        <p:txBody>
          <a:bodyPr wrap="square">
            <a:spAutoFit/>
          </a:bodyPr>
          <a:lstStyle/>
          <a:p>
            <a:pPr>
              <a:spcAft>
                <a:spcPts val="600"/>
              </a:spcAft>
            </a:pPr>
            <a:r>
              <a:rPr lang="en-US" sz="2000" dirty="0" smtClean="0">
                <a:latin typeface="+mn-lt"/>
              </a:rPr>
              <a:t>Perturbed</a:t>
            </a:r>
            <a:br>
              <a:rPr lang="en-US" sz="2000" dirty="0" smtClean="0">
                <a:latin typeface="+mn-lt"/>
              </a:rPr>
            </a:br>
            <a:r>
              <a:rPr lang="en-US" sz="2000" dirty="0" smtClean="0">
                <a:latin typeface="+mn-lt"/>
              </a:rPr>
              <a:t>points </a:t>
            </a:r>
            <a:endParaRPr lang="en-US" sz="2000" dirty="0">
              <a:latin typeface="+mn-lt"/>
            </a:endParaRPr>
          </a:p>
        </p:txBody>
      </p:sp>
      <p:sp>
        <p:nvSpPr>
          <p:cNvPr id="31" name="Oval 30"/>
          <p:cNvSpPr/>
          <p:nvPr/>
        </p:nvSpPr>
        <p:spPr bwMode="auto">
          <a:xfrm>
            <a:off x="7226963" y="4427089"/>
            <a:ext cx="126326" cy="12377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Multiply 35"/>
          <p:cNvSpPr/>
          <p:nvPr/>
        </p:nvSpPr>
        <p:spPr bwMode="auto">
          <a:xfrm>
            <a:off x="7164288" y="5164743"/>
            <a:ext cx="252653" cy="247540"/>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5" name="TextBox 54"/>
          <p:cNvSpPr txBox="1"/>
          <p:nvPr/>
        </p:nvSpPr>
        <p:spPr>
          <a:xfrm>
            <a:off x="7115444" y="1931640"/>
            <a:ext cx="1864767" cy="2451017"/>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solidFill>
                  <a:srgbClr val="686868"/>
                </a:solidFill>
                <a:latin typeface="+mn-lt"/>
                <a:cs typeface="Franklin Gothic Book"/>
              </a:rPr>
              <a:t>Illustrations for </a:t>
            </a:r>
            <a:br>
              <a:rPr lang="en-US" sz="2000" b="1" kern="1000" spc="30" dirty="0" smtClean="0">
                <a:solidFill>
                  <a:srgbClr val="686868"/>
                </a:solidFill>
                <a:latin typeface="+mn-lt"/>
                <a:cs typeface="Franklin Gothic Book"/>
              </a:rPr>
            </a:br>
            <a:r>
              <a:rPr lang="en-US" sz="2000" b="1" kern="1000" spc="30" dirty="0" smtClean="0">
                <a:solidFill>
                  <a:srgbClr val="686868"/>
                </a:solidFill>
                <a:latin typeface="+mn-lt"/>
                <a:cs typeface="Franklin Gothic Book"/>
              </a:rPr>
              <a:t>2 parameters and </a:t>
            </a:r>
            <a:br>
              <a:rPr lang="en-US" sz="2000" b="1" kern="1000" spc="30" dirty="0" smtClean="0">
                <a:solidFill>
                  <a:srgbClr val="686868"/>
                </a:solidFill>
                <a:latin typeface="+mn-lt"/>
                <a:cs typeface="Franklin Gothic Book"/>
              </a:rPr>
            </a:br>
            <a:r>
              <a:rPr lang="en-US" sz="2000" b="1" kern="1000" spc="30" dirty="0" smtClean="0">
                <a:solidFill>
                  <a:srgbClr val="686868"/>
                </a:solidFill>
                <a:latin typeface="+mn-lt"/>
                <a:cs typeface="Franklin Gothic Book"/>
              </a:rPr>
              <a:t>4 replications</a:t>
            </a:r>
          </a:p>
        </p:txBody>
      </p:sp>
      <mc:AlternateContent xmlns:mc="http://schemas.openxmlformats.org/markup-compatibility/2006" xmlns:a14="http://schemas.microsoft.com/office/drawing/2010/main">
        <mc:Choice Requires="a14">
          <p:sp>
            <p:nvSpPr>
              <p:cNvPr id="56" name="TextBox 55"/>
              <p:cNvSpPr txBox="1"/>
              <p:nvPr/>
            </p:nvSpPr>
            <p:spPr>
              <a:xfrm>
                <a:off x="811959" y="1556792"/>
                <a:ext cx="8280275" cy="374848"/>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Over many replications </a:t>
                </a:r>
                <a14:m>
                  <m:oMath xmlns:m="http://schemas.openxmlformats.org/officeDocument/2006/math">
                    <m:sSub>
                      <m:sSubPr>
                        <m:ctrlPr>
                          <a:rPr lang="en-US" sz="2000" i="1">
                            <a:latin typeface="Cambria Math"/>
                          </a:rPr>
                        </m:ctrlPr>
                      </m:sSubPr>
                      <m:e>
                        <m:r>
                          <a:rPr lang="en-US" sz="2000" i="1">
                            <a:latin typeface="Cambria Math"/>
                          </a:rPr>
                          <m:t>𝑁</m:t>
                        </m:r>
                      </m:e>
                      <m:sub>
                        <m:r>
                          <a:rPr lang="en-US" sz="2000" i="1">
                            <a:latin typeface="Cambria Math"/>
                          </a:rPr>
                          <m:t>𝑅</m:t>
                        </m:r>
                      </m:sub>
                    </m:sSub>
                  </m:oMath>
                </a14:m>
                <a:r>
                  <a:rPr lang="en-US" sz="2000" b="1" dirty="0" smtClean="0">
                    <a:latin typeface="+mn-lt"/>
                  </a:rPr>
                  <a:t>, </a:t>
                </a:r>
                <a:r>
                  <a:rPr lang="en-US" sz="2000" dirty="0" smtClean="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smtClean="0">
                    <a:latin typeface="+mn-lt"/>
                    <a:cs typeface="Franklin Gothic Book"/>
                  </a:rPr>
                  <a:t>is a </a:t>
                </a:r>
                <a:r>
                  <a:rPr lang="en-US" sz="2000" b="1" kern="1000" spc="30" dirty="0" smtClean="0">
                    <a:latin typeface="+mn-lt"/>
                    <a:cs typeface="Franklin Gothic Book"/>
                  </a:rPr>
                  <a:t>global</a:t>
                </a:r>
                <a:r>
                  <a:rPr lang="en-US" sz="2000" kern="1000" spc="30" dirty="0">
                    <a:latin typeface="+mn-lt"/>
                    <a:cs typeface="Franklin Gothic Book"/>
                  </a:rPr>
                  <a:t> </a:t>
                </a:r>
                <a:r>
                  <a:rPr lang="en-US" sz="2000" kern="1000" spc="30" dirty="0" smtClean="0">
                    <a:latin typeface="+mn-lt"/>
                    <a:cs typeface="Franklin Gothic Book"/>
                  </a:rPr>
                  <a:t>sensitivity measure</a:t>
                </a:r>
                <a:endParaRPr lang="en-US" sz="2000" b="1" kern="1000" spc="30" dirty="0" smtClean="0">
                  <a:latin typeface="+mn-lt"/>
                  <a:cs typeface="Franklin Gothic Book"/>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811959" y="1556792"/>
                <a:ext cx="8280275" cy="374848"/>
              </a:xfrm>
              <a:prstGeom prst="rect">
                <a:avLst/>
              </a:prstGeom>
              <a:blipFill rotWithShape="1">
                <a:blip r:embed="rId11"/>
                <a:stretch>
                  <a:fillRect l="-1840" t="-16129" r="-1766" b="-25806"/>
                </a:stretch>
              </a:blipFill>
            </p:spPr>
            <p:txBody>
              <a:bodyPr/>
              <a:lstStyle/>
              <a:p>
                <a:r>
                  <a:rPr lang="en-US">
                    <a:noFill/>
                  </a:rPr>
                  <a:t> </a:t>
                </a:r>
              </a:p>
            </p:txBody>
          </p:sp>
        </mc:Fallback>
      </mc:AlternateContent>
    </p:spTree>
    <p:extLst>
      <p:ext uri="{BB962C8B-B14F-4D97-AF65-F5344CB8AC3E}">
        <p14:creationId xmlns:p14="http://schemas.microsoft.com/office/powerpoint/2010/main" val="155103141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smtClean="0"/>
              <a:t>Sobol’ Total-</a:t>
            </a:r>
            <a:r>
              <a:rPr lang="de-CH" dirty="0" err="1" smtClean="0"/>
              <a:t>Effect</a:t>
            </a:r>
            <a:r>
              <a:rPr lang="de-CH" dirty="0" smtClean="0"/>
              <a:t> Indices</a:t>
            </a:r>
            <a:endParaRPr lang="de-CH" dirty="0"/>
          </a:p>
        </p:txBody>
      </p:sp>
      <mc:AlternateContent xmlns:mc="http://schemas.openxmlformats.org/markup-compatibility/2006" xmlns:a14="http://schemas.microsoft.com/office/drawing/2010/main">
        <mc:Choice Requires="a14">
          <p:sp>
            <p:nvSpPr>
              <p:cNvPr id="4" name="Rectangle 3"/>
              <p:cNvSpPr/>
              <p:nvPr/>
            </p:nvSpPr>
            <p:spPr>
              <a:xfrm>
                <a:off x="827088" y="2129455"/>
                <a:ext cx="2827121" cy="7344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a:ea typeface="Cambria Math" panose="02040503050406030204" pitchFamily="18" charset="0"/>
                            </a:rPr>
                          </m:ctrlPr>
                        </m:fPr>
                        <m:num>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𝒀</m:t>
                                  </m:r>
                                </m:e>
                                <m:e>
                                  <m:sSub>
                                    <m:sSubPr>
                                      <m:ctrlPr>
                                        <a:rPr lang="en-US" sz="2000" b="1" i="1">
                                          <a:latin typeface="Cambria Math"/>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𝒀</m:t>
                              </m:r>
                            </m:e>
                          </m:d>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827088" y="2129455"/>
                <a:ext cx="2827121" cy="734432"/>
              </a:xfrm>
              <a:prstGeom prst="rect">
                <a:avLst/>
              </a:prstGeom>
              <a:blipFill rotWithShape="1">
                <a:blip r:embed="rId3"/>
                <a:stretch>
                  <a:fillRect/>
                </a:stretch>
              </a:blipFill>
            </p:spPr>
            <p:txBody>
              <a:bodyPr/>
              <a:lstStyle/>
              <a:p>
                <a:r>
                  <a:rPr lang="en-US">
                    <a:noFill/>
                  </a:rPr>
                  <a:t> </a:t>
                </a:r>
              </a:p>
            </p:txBody>
          </p:sp>
        </mc:Fallback>
      </mc:AlternateContent>
      <p:sp>
        <p:nvSpPr>
          <p:cNvPr id="6" name="Rectangle 5"/>
          <p:cNvSpPr/>
          <p:nvPr/>
        </p:nvSpPr>
        <p:spPr>
          <a:xfrm>
            <a:off x="827088" y="4869160"/>
            <a:ext cx="1089914" cy="400110"/>
          </a:xfrm>
          <a:prstGeom prst="rect">
            <a:avLst/>
          </a:prstGeom>
        </p:spPr>
        <p:txBody>
          <a:bodyPr wrap="none">
            <a:spAutoFit/>
          </a:bodyPr>
          <a:lstStyle/>
          <a:p>
            <a:endParaRPr lang="en-US" sz="2000" dirty="0"/>
          </a:p>
        </p:txBody>
      </p:sp>
      <mc:AlternateContent xmlns:mc="http://schemas.openxmlformats.org/markup-compatibility/2006" xmlns:a14="http://schemas.microsoft.com/office/drawing/2010/main">
        <mc:Choice Requires="a14">
          <p:sp>
            <p:nvSpPr>
              <p:cNvPr id="7" name="Rectangle 6"/>
              <p:cNvSpPr/>
              <p:nvPr/>
            </p:nvSpPr>
            <p:spPr>
              <a:xfrm>
                <a:off x="827088" y="3568863"/>
                <a:ext cx="6625232" cy="9402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 </m:t>
                      </m:r>
                      <m:f>
                        <m:fPr>
                          <m:ctrlPr>
                            <a:rPr lang="en-US" sz="2000" i="1">
                              <a:latin typeface="Cambria Math"/>
                              <a:ea typeface="Cambria Math" panose="02040503050406030204" pitchFamily="18" charset="0"/>
                            </a:rPr>
                          </m:ctrlPr>
                        </m:fPr>
                        <m:num>
                          <m:nary>
                            <m:naryPr>
                              <m:limLoc m:val="undOvr"/>
                              <m:subHide m:val="on"/>
                              <m:supHide m:val="on"/>
                              <m:ctrlPr>
                                <a:rPr lang="en-US" sz="2000" i="1">
                                  <a:latin typeface="Cambria Math"/>
                                  <a:ea typeface="Cambria Math" panose="02040503050406030204" pitchFamily="18" charset="0"/>
                                </a:rPr>
                              </m:ctrlPr>
                            </m:naryPr>
                            <m:sub/>
                            <m:sup/>
                            <m:e>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𝑓</m:t>
                                  </m:r>
                                </m:e>
                                <m:sup>
                                  <m:r>
                                    <a:rPr lang="en-US" sz="2000" i="1">
                                      <a:latin typeface="Cambria Math"/>
                                      <a:ea typeface="Cambria Math" panose="02040503050406030204" pitchFamily="18" charset="0"/>
                                    </a:rPr>
                                    <m:t>2</m:t>
                                  </m:r>
                                </m:sup>
                              </m:sSup>
                            </m:e>
                          </m:nary>
                          <m:d>
                            <m:dPr>
                              <m:ctrlPr>
                                <a:rPr lang="en-US" sz="2000" b="1" i="1">
                                  <a:latin typeface="Cambria Math"/>
                                  <a:ea typeface="Cambria Math" panose="02040503050406030204" pitchFamily="18" charset="0"/>
                                </a:rPr>
                              </m:ctrlPr>
                            </m:dPr>
                            <m:e>
                              <m:r>
                                <a:rPr lang="en-US" sz="2000" b="1" i="1">
                                  <a:latin typeface="Cambria Math"/>
                                  <a:ea typeface="Cambria Math" panose="02040503050406030204" pitchFamily="18" charset="0"/>
                                </a:rPr>
                                <m:t>𝒙</m:t>
                              </m:r>
                            </m:e>
                          </m:d>
                          <m:r>
                            <a:rPr lang="en-US" sz="2000" b="1"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r>
                            <a:rPr lang="en-US" sz="2000" i="1">
                              <a:latin typeface="Cambria Math"/>
                              <a:ea typeface="Cambria Math" panose="02040503050406030204" pitchFamily="18" charset="0"/>
                            </a:rPr>
                            <m:t>−</m:t>
                          </m:r>
                          <m:nary>
                            <m:naryPr>
                              <m:limLoc m:val="undOvr"/>
                              <m:subHide m:val="on"/>
                              <m:supHide m:val="on"/>
                              <m:ctrlPr>
                                <a:rPr lang="en-US" sz="2000" i="1">
                                  <a:latin typeface="Cambria Math"/>
                                  <a:ea typeface="Cambria Math" panose="02040503050406030204" pitchFamily="18" charset="0"/>
                                </a:rPr>
                              </m:ctrlPr>
                            </m:naryPr>
                            <m:sub/>
                            <m:sup/>
                            <m:e>
                              <m:nary>
                                <m:naryPr>
                                  <m:limLoc m:val="undOvr"/>
                                  <m:subHide m:val="on"/>
                                  <m:supHide m:val="on"/>
                                  <m:ctrlPr>
                                    <a:rPr lang="en-US" sz="2000" i="1">
                                      <a:latin typeface="Cambria Math"/>
                                      <a:ea typeface="Cambria Math" panose="02040503050406030204" pitchFamily="18" charset="0"/>
                                    </a:rPr>
                                  </m:ctrlPr>
                                </m:naryPr>
                                <m:sub/>
                                <m:sup/>
                                <m:e>
                                  <m:r>
                                    <a:rPr lang="en-US" sz="2000" i="1">
                                      <a:latin typeface="Cambria Math"/>
                                      <a:ea typeface="Cambria Math" panose="02040503050406030204" pitchFamily="18" charset="0"/>
                                    </a:rPr>
                                    <m:t>𝑓</m:t>
                                  </m:r>
                                  <m:d>
                                    <m:dPr>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b="1" i="1">
                                              <a:latin typeface="Cambria Math"/>
                                              <a:ea typeface="Cambria Math" panose="02040503050406030204" pitchFamily="18" charset="0"/>
                                            </a:rPr>
                                            <m:t>𝒙</m:t>
                                          </m:r>
                                        </m:e>
                                        <m:sub>
                                          <m:r>
                                            <a:rPr lang="en-US" sz="2000" i="1">
                                              <a:latin typeface="Cambria Math"/>
                                              <a:ea typeface="Cambria Math" panose="02040503050406030204" pitchFamily="18" charset="0"/>
                                            </a:rPr>
                                            <m:t>~</m:t>
                                          </m:r>
                                          <m:r>
                                            <a:rPr lang="en-US" sz="2000" i="1">
                                              <a:latin typeface="Cambria Math"/>
                                              <a:ea typeface="Cambria Math" panose="02040503050406030204" pitchFamily="18" charset="0"/>
                                            </a:rPr>
                                            <m:t>𝑑</m:t>
                                          </m:r>
                                        </m:sub>
                                      </m:sSub>
                                      <m:r>
                                        <a:rPr lang="en-US" sz="2000" i="1">
                                          <a:latin typeface="Cambria Math"/>
                                          <a:ea typeface="Cambria Math" panose="02040503050406030204" pitchFamily="18" charset="0"/>
                                        </a:rPr>
                                        <m:t>,</m:t>
                                      </m:r>
                                      <m:sSubSup>
                                        <m:sSubSupPr>
                                          <m:ctrlPr>
                                            <a:rPr lang="en-US" sz="2000" i="1">
                                              <a:latin typeface="Cambria Math"/>
                                              <a:ea typeface="Cambria Math" panose="02040503050406030204" pitchFamily="18" charset="0"/>
                                            </a:rPr>
                                          </m:ctrlPr>
                                        </m:sSubSupPr>
                                        <m:e>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sub/>
                                        <m:sup>
                                          <m:r>
                                            <a:rPr lang="en-US" sz="2000" i="1">
                                              <a:latin typeface="Cambria Math"/>
                                              <a:ea typeface="Cambria Math" panose="02040503050406030204" pitchFamily="18" charset="0"/>
                                            </a:rPr>
                                            <m:t>′</m:t>
                                          </m:r>
                                        </m:sup>
                                      </m:sSubSup>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𝑓</m:t>
                                  </m:r>
                                  <m:d>
                                    <m:dPr>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b="1" i="1">
                                              <a:latin typeface="Cambria Math"/>
                                              <a:ea typeface="Cambria Math" panose="02040503050406030204" pitchFamily="18" charset="0"/>
                                            </a:rPr>
                                            <m:t>𝒙</m:t>
                                          </m:r>
                                        </m:e>
                                        <m:sub>
                                          <m:r>
                                            <a:rPr lang="en-US" sz="2000" i="1">
                                              <a:latin typeface="Cambria Math"/>
                                              <a:ea typeface="Cambria Math" panose="02040503050406030204" pitchFamily="18" charset="0"/>
                                            </a:rPr>
                                            <m:t>~</m:t>
                                          </m:r>
                                          <m:r>
                                            <a:rPr lang="en-US" sz="2000" i="1">
                                              <a:latin typeface="Cambria Math"/>
                                              <a:ea typeface="Cambria Math" panose="02040503050406030204" pitchFamily="18" charset="0"/>
                                            </a:rPr>
                                            <m:t>𝑑</m:t>
                                          </m:r>
                                        </m:sub>
                                      </m:sSub>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𝑑</m:t>
                                  </m:r>
                                  <m:sSubSup>
                                    <m:sSubSupPr>
                                      <m:ctrlPr>
                                        <a:rPr lang="en-US" sz="2000" i="1">
                                          <a:latin typeface="Cambria Math"/>
                                          <a:ea typeface="Cambria Math" panose="02040503050406030204" pitchFamily="18" charset="0"/>
                                        </a:rPr>
                                      </m:ctrlPr>
                                    </m:sSubSupPr>
                                    <m:e>
                                      <m:sSub>
                                        <m:sSubPr>
                                          <m:ctrlPr>
                                            <a:rPr lang="en-US" sz="2000" b="1" i="1">
                                              <a:latin typeface="Cambria Math"/>
                                              <a:ea typeface="Cambria Math" panose="02040503050406030204" pitchFamily="18" charset="0"/>
                                            </a:rPr>
                                          </m:ctrlPr>
                                        </m:sSubPr>
                                        <m:e>
                                          <m:r>
                                            <a:rPr lang="en-US" sz="2000" i="1">
                                              <a:latin typeface="Cambria Math"/>
                                              <a:ea typeface="Cambria Math" panose="02040503050406030204" pitchFamily="18" charset="0"/>
                                            </a:rPr>
                                            <m:t>𝑥</m:t>
                                          </m:r>
                                        </m:e>
                                        <m:sub>
                                          <m:r>
                                            <a:rPr lang="en-US" sz="2000" i="1">
                                              <a:latin typeface="Cambria Math"/>
                                              <a:ea typeface="Cambria Math" panose="02040503050406030204" pitchFamily="18" charset="0"/>
                                            </a:rPr>
                                            <m:t>𝑑</m:t>
                                          </m:r>
                                        </m:sub>
                                      </m:sSub>
                                    </m:e>
                                    <m:sub/>
                                    <m:sup>
                                      <m:r>
                                        <a:rPr lang="en-US" sz="2000" i="1">
                                          <a:latin typeface="Cambria Math"/>
                                          <a:ea typeface="Cambria Math" panose="02040503050406030204" pitchFamily="18" charset="0"/>
                                        </a:rPr>
                                        <m:t>′</m:t>
                                      </m:r>
                                    </m:sup>
                                  </m:sSubSup>
                                  <m:r>
                                    <a:rPr lang="en-US" sz="2000" i="1">
                                      <a:latin typeface="Cambria Math"/>
                                      <a:ea typeface="Cambria Math" panose="02040503050406030204" pitchFamily="18" charset="0"/>
                                    </a:rPr>
                                    <m:t>𝑑</m:t>
                                  </m:r>
                                </m:e>
                              </m:nary>
                            </m:e>
                          </m:nary>
                          <m:r>
                            <a:rPr lang="en-US" sz="2000" b="1" i="1">
                              <a:latin typeface="Cambria Math"/>
                              <a:ea typeface="Cambria Math" panose="02040503050406030204" pitchFamily="18" charset="0"/>
                            </a:rPr>
                            <m:t>𝒙</m:t>
                          </m:r>
                        </m:num>
                        <m:den>
                          <m:nary>
                            <m:naryPr>
                              <m:limLoc m:val="undOvr"/>
                              <m:subHide m:val="on"/>
                              <m:supHide m:val="on"/>
                              <m:ctrlPr>
                                <a:rPr lang="en-US" sz="2000" i="1">
                                  <a:latin typeface="Cambria Math"/>
                                  <a:ea typeface="Cambria Math" panose="02040503050406030204" pitchFamily="18" charset="0"/>
                                </a:rPr>
                              </m:ctrlPr>
                            </m:naryPr>
                            <m:sub/>
                            <m:sup/>
                            <m:e>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𝑓</m:t>
                                  </m:r>
                                </m:e>
                                <m:sup>
                                  <m:r>
                                    <a:rPr lang="en-US" sz="2000" i="1">
                                      <a:latin typeface="Cambria Math"/>
                                      <a:ea typeface="Cambria Math" panose="02040503050406030204" pitchFamily="18" charset="0"/>
                                    </a:rPr>
                                    <m:t>2</m:t>
                                  </m:r>
                                </m:sup>
                              </m:sSup>
                            </m:e>
                          </m:nary>
                          <m:d>
                            <m:dPr>
                              <m:ctrlPr>
                                <a:rPr lang="en-US" sz="2000" b="1" i="1">
                                  <a:latin typeface="Cambria Math"/>
                                  <a:ea typeface="Cambria Math" panose="02040503050406030204" pitchFamily="18" charset="0"/>
                                </a:rPr>
                              </m:ctrlPr>
                            </m:dPr>
                            <m:e>
                              <m:r>
                                <a:rPr lang="en-US" sz="2000" b="1" i="1">
                                  <a:latin typeface="Cambria Math"/>
                                  <a:ea typeface="Cambria Math" panose="02040503050406030204" pitchFamily="18" charset="0"/>
                                </a:rPr>
                                <m:t>𝒙</m:t>
                              </m:r>
                            </m:e>
                          </m:d>
                          <m:r>
                            <a:rPr lang="en-US" sz="2000" b="1"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r>
                            <a:rPr lang="en-US" sz="2000" b="1" i="1">
                              <a:latin typeface="Cambria Math"/>
                              <a:ea typeface="Cambria Math" panose="02040503050406030204" pitchFamily="18" charset="0"/>
                            </a:rPr>
                            <m:t>−</m:t>
                          </m:r>
                          <m:sSup>
                            <m:sSupPr>
                              <m:ctrlPr>
                                <a:rPr lang="en-US" sz="2000" i="1">
                                  <a:latin typeface="Cambria Math"/>
                                  <a:ea typeface="Cambria Math" panose="02040503050406030204" pitchFamily="18" charset="0"/>
                                </a:rPr>
                              </m:ctrlPr>
                            </m:sSupPr>
                            <m:e>
                              <m:d>
                                <m:dPr>
                                  <m:ctrlPr>
                                    <a:rPr lang="en-US" sz="2000" i="1">
                                      <a:latin typeface="Cambria Math"/>
                                      <a:ea typeface="Cambria Math" panose="02040503050406030204" pitchFamily="18" charset="0"/>
                                    </a:rPr>
                                  </m:ctrlPr>
                                </m:dPr>
                                <m:e>
                                  <m:nary>
                                    <m:naryPr>
                                      <m:limLoc m:val="undOvr"/>
                                      <m:subHide m:val="on"/>
                                      <m:supHide m:val="on"/>
                                      <m:ctrlPr>
                                        <a:rPr lang="en-US" sz="2000" i="1">
                                          <a:latin typeface="Cambria Math"/>
                                          <a:ea typeface="Cambria Math" panose="02040503050406030204" pitchFamily="18" charset="0"/>
                                        </a:rPr>
                                      </m:ctrlPr>
                                    </m:naryPr>
                                    <m:sub/>
                                    <m:sup/>
                                    <m:e>
                                      <m:r>
                                        <a:rPr lang="en-US" sz="2000" i="1">
                                          <a:latin typeface="Cambria Math"/>
                                          <a:ea typeface="Cambria Math" panose="02040503050406030204" pitchFamily="18" charset="0"/>
                                        </a:rPr>
                                        <m:t>𝑓</m:t>
                                      </m:r>
                                    </m:e>
                                  </m:nary>
                                  <m:d>
                                    <m:dPr>
                                      <m:ctrlPr>
                                        <a:rPr lang="en-US" sz="2000" i="1">
                                          <a:latin typeface="Cambria Math"/>
                                          <a:ea typeface="Cambria Math" panose="02040503050406030204" pitchFamily="18" charset="0"/>
                                        </a:rPr>
                                      </m:ctrlPr>
                                    </m:dPr>
                                    <m:e>
                                      <m:r>
                                        <a:rPr lang="en-US" sz="2000" b="1" i="1">
                                          <a:latin typeface="Cambria Math"/>
                                          <a:ea typeface="Cambria Math" panose="02040503050406030204" pitchFamily="18" charset="0"/>
                                        </a:rPr>
                                        <m:t>𝒙</m:t>
                                      </m:r>
                                    </m:e>
                                  </m:d>
                                  <m:r>
                                    <a:rPr lang="en-US" sz="2000" i="1">
                                      <a:latin typeface="Cambria Math"/>
                                      <a:ea typeface="Cambria Math" panose="02040503050406030204" pitchFamily="18" charset="0"/>
                                    </a:rPr>
                                    <m:t> </m:t>
                                  </m:r>
                                  <m:r>
                                    <a:rPr lang="en-US" sz="2000" i="1">
                                      <a:latin typeface="Cambria Math"/>
                                      <a:ea typeface="Cambria Math" panose="02040503050406030204" pitchFamily="18" charset="0"/>
                                    </a:rPr>
                                    <m:t>𝑑</m:t>
                                  </m:r>
                                  <m:r>
                                    <a:rPr lang="en-US" sz="2000" b="1" i="1">
                                      <a:latin typeface="Cambria Math"/>
                                      <a:ea typeface="Cambria Math" panose="02040503050406030204" pitchFamily="18" charset="0"/>
                                    </a:rPr>
                                    <m:t>𝒙</m:t>
                                  </m:r>
                                </m:e>
                              </m:d>
                            </m:e>
                            <m:sup>
                              <m:r>
                                <a:rPr lang="en-US" sz="2000" i="1">
                                  <a:latin typeface="Cambria Math"/>
                                  <a:ea typeface="Cambria Math" panose="02040503050406030204" pitchFamily="18" charset="0"/>
                                </a:rPr>
                                <m:t>2</m:t>
                              </m:r>
                            </m:sup>
                          </m:sSup>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827088" y="3568863"/>
                <a:ext cx="6625232" cy="940257"/>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827088" y="3064807"/>
            <a:ext cx="6625232" cy="359494"/>
          </a:xfrm>
          <a:prstGeom prst="rect">
            <a:avLst/>
          </a:prstGeom>
          <a:noFill/>
        </p:spPr>
        <p:txBody>
          <a:bodyPr wrap="none" lIns="0" tIns="0" rIns="0" bIns="0" rtlCol="0">
            <a:noAutofit/>
          </a:bodyPr>
          <a:lstStyle/>
          <a:p>
            <a:pPr>
              <a:lnSpc>
                <a:spcPct val="110000"/>
              </a:lnSpc>
              <a:spcBef>
                <a:spcPts val="0"/>
              </a:spcBef>
            </a:pPr>
            <a:r>
              <a:rPr lang="en-US" sz="2000" dirty="0" smtClean="0">
                <a:latin typeface="+mn-lt"/>
                <a:cs typeface="Franklin Gothic Book"/>
              </a:rPr>
              <a:t>Written in integral form:</a:t>
            </a:r>
            <a:endParaRPr lang="en-US" sz="2000" kern="1000" spc="30" dirty="0" smtClean="0">
              <a:latin typeface="+mn-lt"/>
              <a:cs typeface="Franklin Gothic Book"/>
            </a:endParaRPr>
          </a:p>
        </p:txBody>
      </p:sp>
      <p:sp>
        <p:nvSpPr>
          <p:cNvPr id="9" name="TextBox 8"/>
          <p:cNvSpPr txBox="1"/>
          <p:nvPr/>
        </p:nvSpPr>
        <p:spPr>
          <a:xfrm>
            <a:off x="827088" y="4653682"/>
            <a:ext cx="6625232" cy="359494"/>
          </a:xfrm>
          <a:prstGeom prst="rect">
            <a:avLst/>
          </a:prstGeom>
          <a:noFill/>
        </p:spPr>
        <p:txBody>
          <a:bodyPr wrap="none" lIns="0" tIns="0" rIns="0" bIns="0" rtlCol="0">
            <a:noAutofit/>
          </a:bodyPr>
          <a:lstStyle/>
          <a:p>
            <a:pPr>
              <a:lnSpc>
                <a:spcPct val="110000"/>
              </a:lnSpc>
              <a:spcBef>
                <a:spcPts val="0"/>
              </a:spcBef>
            </a:pPr>
            <a:r>
              <a:rPr lang="en-US" sz="2000" dirty="0" smtClean="0">
                <a:latin typeface="+mn-lt"/>
                <a:cs typeface="Franklin Gothic Book"/>
              </a:rPr>
              <a:t>Computed by </a:t>
            </a:r>
            <a:r>
              <a:rPr lang="en-US" sz="2000" b="1" dirty="0" smtClean="0">
                <a:latin typeface="+mn-lt"/>
                <a:cs typeface="Franklin Gothic Book"/>
              </a:rPr>
              <a:t>Monte Carlo estimation </a:t>
            </a:r>
            <a:r>
              <a:rPr lang="en-US" sz="2000" dirty="0" smtClean="0">
                <a:latin typeface="+mn-lt"/>
                <a:cs typeface="Franklin Gothic Book"/>
              </a:rPr>
              <a:t>with cost (code runs):</a:t>
            </a:r>
            <a:endParaRPr lang="en-US" sz="2000"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0" name="TextBox 9"/>
              <p:cNvSpPr txBox="1"/>
              <p:nvPr/>
            </p:nvSpPr>
            <p:spPr>
              <a:xfrm>
                <a:off x="1943087" y="5549610"/>
                <a:ext cx="295282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943087" y="5549610"/>
                <a:ext cx="2952823" cy="400110"/>
              </a:xfrm>
              <a:prstGeom prst="rect">
                <a:avLst/>
              </a:prstGeom>
              <a:blipFill rotWithShape="1">
                <a:blip r:embed="rId5"/>
                <a:stretch>
                  <a:fillRect b="-16667"/>
                </a:stretch>
              </a:blipFill>
            </p:spPr>
            <p:txBody>
              <a:bodyPr/>
              <a:lstStyle/>
              <a:p>
                <a:r>
                  <a:rPr lang="en-US">
                    <a:noFill/>
                  </a:rPr>
                  <a:t> </a:t>
                </a:r>
              </a:p>
            </p:txBody>
          </p:sp>
        </mc:Fallback>
      </mc:AlternateContent>
      <p:sp>
        <p:nvSpPr>
          <p:cNvPr id="11" name="TextBox 10"/>
          <p:cNvSpPr txBox="1"/>
          <p:nvPr/>
        </p:nvSpPr>
        <p:spPr>
          <a:xfrm>
            <a:off x="2483520" y="6132534"/>
            <a:ext cx="2520528" cy="464818"/>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686868"/>
                </a:solidFill>
                <a:latin typeface="+mn-lt"/>
                <a:cs typeface="Franklin Gothic Book"/>
              </a:rPr>
              <a:t># of parameters</a:t>
            </a:r>
          </a:p>
        </p:txBody>
      </p:sp>
      <p:cxnSp>
        <p:nvCxnSpPr>
          <p:cNvPr id="12" name="Straight Connector 11"/>
          <p:cNvCxnSpPr/>
          <p:nvPr/>
        </p:nvCxnSpPr>
        <p:spPr bwMode="auto">
          <a:xfrm>
            <a:off x="3743784" y="5927378"/>
            <a:ext cx="0" cy="302799"/>
          </a:xfrm>
          <a:prstGeom prst="line">
            <a:avLst/>
          </a:prstGeom>
          <a:solidFill>
            <a:schemeClr val="accent1"/>
          </a:solidFill>
          <a:ln w="2540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3" name="TextBox 12"/>
              <p:cNvSpPr txBox="1"/>
              <p:nvPr/>
            </p:nvSpPr>
            <p:spPr>
              <a:xfrm>
                <a:off x="1950777" y="5133672"/>
                <a:ext cx="792670" cy="464818"/>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a:solidFill>
                            <a:srgbClr val="686868"/>
                          </a:solidFill>
                          <a:latin typeface="Cambria Math"/>
                          <a:cs typeface="Franklin Gothic Book"/>
                        </a:rPr>
                        <m:t>~</m:t>
                      </m:r>
                      <m:sSup>
                        <m:sSupPr>
                          <m:ctrlPr>
                            <a:rPr lang="en-US" sz="2000" b="1" i="1" kern="1000" spc="30" smtClean="0">
                              <a:solidFill>
                                <a:srgbClr val="686868"/>
                              </a:solidFill>
                              <a:latin typeface="Cambria Math"/>
                              <a:cs typeface="Franklin Gothic Book"/>
                            </a:rPr>
                          </m:ctrlPr>
                        </m:sSupPr>
                        <m:e>
                          <m:r>
                            <a:rPr lang="en-US" sz="2000" b="1" i="1" kern="1000" spc="30" smtClean="0">
                              <a:solidFill>
                                <a:srgbClr val="686868"/>
                              </a:solidFill>
                              <a:latin typeface="Cambria Math"/>
                              <a:cs typeface="Franklin Gothic Book"/>
                            </a:rPr>
                            <m:t>𝟏𝟎</m:t>
                          </m:r>
                        </m:e>
                        <m:sup>
                          <m:r>
                            <a:rPr lang="en-US" sz="2000" b="1" i="1" kern="1000" spc="30" smtClean="0">
                              <a:solidFill>
                                <a:srgbClr val="686868"/>
                              </a:solidFill>
                              <a:latin typeface="Cambria Math"/>
                              <a:cs typeface="Franklin Gothic Book"/>
                            </a:rPr>
                            <m:t>𝟑</m:t>
                          </m:r>
                        </m:sup>
                      </m:sSup>
                    </m:oMath>
                  </m:oMathPara>
                </a14:m>
                <a:endParaRPr lang="en-US" sz="2000" b="1" kern="1000" spc="30" dirty="0" smtClean="0">
                  <a:solidFill>
                    <a:srgbClr val="686868"/>
                  </a:solidFill>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950777" y="5133672"/>
                <a:ext cx="792670" cy="464818"/>
              </a:xfrm>
              <a:prstGeom prst="rect">
                <a:avLst/>
              </a:prstGeom>
              <a:blipFill rotWithShape="1">
                <a:blip r:embed="rId6"/>
                <a:stretch>
                  <a:fillRect/>
                </a:stretch>
              </a:blipFill>
            </p:spPr>
            <p:txBody>
              <a:bodyPr/>
              <a:lstStyle/>
              <a:p>
                <a:r>
                  <a:rPr lang="en-US">
                    <a:noFill/>
                  </a:rPr>
                  <a:t> </a:t>
                </a:r>
              </a:p>
            </p:txBody>
          </p:sp>
        </mc:Fallback>
      </mc:AlternateContent>
      <p:sp>
        <p:nvSpPr>
          <p:cNvPr id="14" name="Isosceles Triangle 13"/>
          <p:cNvSpPr/>
          <p:nvPr/>
        </p:nvSpPr>
        <p:spPr bwMode="auto">
          <a:xfrm>
            <a:off x="3034155" y="554052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Elbow Connector 14"/>
          <p:cNvCxnSpPr>
            <a:stCxn id="13" idx="3"/>
            <a:endCxn id="14" idx="0"/>
          </p:cNvCxnSpPr>
          <p:nvPr/>
        </p:nvCxnSpPr>
        <p:spPr bwMode="auto">
          <a:xfrm>
            <a:off x="2743447" y="5366081"/>
            <a:ext cx="352759" cy="174440"/>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690005810"/>
                  </p:ext>
                </p:extLst>
              </p:nvPr>
            </p:nvGraphicFramePr>
            <p:xfrm>
              <a:off x="4859339" y="5210141"/>
              <a:ext cx="3960812" cy="1163320"/>
            </p:xfrm>
            <a:graphic>
              <a:graphicData uri="http://schemas.openxmlformats.org/drawingml/2006/table">
                <a:tbl>
                  <a:tblPr firstRow="1" bandRow="1">
                    <a:tableStyleId>{5C22544A-7EE6-4342-B048-85BDC9FD1C3A}</a:tableStyleId>
                  </a:tblPr>
                  <a:tblGrid>
                    <a:gridCol w="1331777"/>
                    <a:gridCol w="747257"/>
                    <a:gridCol w="921308"/>
                    <a:gridCol w="960470"/>
                  </a:tblGrid>
                  <a:tr h="370840">
                    <a:tc rowSpan="2">
                      <a:txBody>
                        <a:bodyPr/>
                        <a:lstStyle/>
                        <a:p>
                          <a:pPr algn="ctr"/>
                          <a:r>
                            <a:rPr lang="en-US" sz="2000" b="1" i="0" baseline="0" dirty="0" smtClean="0">
                              <a:solidFill>
                                <a:schemeClr val="tx1"/>
                              </a:solidFill>
                              <a:latin typeface="+mj-lt"/>
                            </a:rPr>
                            <a:t>N</a:t>
                          </a:r>
                          <a:r>
                            <a:rPr lang="en-US" sz="2000" baseline="0" dirty="0" smtClean="0">
                              <a:solidFill>
                                <a:schemeClr val="tx1"/>
                              </a:solidFill>
                              <a:latin typeface="+mn-lt"/>
                            </a:rPr>
                            <a:t> = 1’000</a:t>
                          </a:r>
                          <a:endParaRPr lang="en-US" sz="2000" dirty="0">
                            <a:solidFill>
                              <a:schemeClr val="tx1"/>
                            </a:solidFill>
                            <a:latin typeface="+mn-lt"/>
                          </a:endParaRPr>
                        </a:p>
                      </a:txBody>
                      <a:tcPr anchor="ctr">
                        <a:lnT w="12700" cap="flat" cmpd="sng" algn="ctr">
                          <a:solidFill>
                            <a:schemeClr val="tx1"/>
                          </a:solidFill>
                          <a:prstDash val="solid"/>
                          <a:round/>
                          <a:headEnd type="none" w="med" len="med"/>
                          <a:tailEnd type="none" w="med" len="med"/>
                        </a:lnT>
                        <a:solidFill>
                          <a:schemeClr val="bg1"/>
                        </a:solidFill>
                      </a:tcPr>
                    </a:tc>
                    <a:tc gridSpan="3">
                      <a:txBody>
                        <a:bodyPr/>
                        <a:lstStyle/>
                        <a:p>
                          <a:pPr algn="ctr"/>
                          <a:r>
                            <a:rPr lang="en-US" baseline="0" dirty="0" smtClean="0">
                              <a:solidFill>
                                <a:schemeClr val="tx1"/>
                              </a:solidFill>
                              <a:latin typeface="+mn-lt"/>
                            </a:rPr>
                            <a:t># of parameters (</a:t>
                          </a:r>
                          <a14:m>
                            <m:oMath xmlns:m="http://schemas.openxmlformats.org/officeDocument/2006/math">
                              <m:r>
                                <a:rPr lang="en-US" b="1" i="1" baseline="0" smtClean="0">
                                  <a:solidFill>
                                    <a:schemeClr val="tx1"/>
                                  </a:solidFill>
                                  <a:latin typeface="Cambria Math"/>
                                </a:rPr>
                                <m:t>𝒌</m:t>
                              </m:r>
                            </m:oMath>
                          </a14:m>
                          <a:r>
                            <a:rPr lang="en-US" dirty="0" smtClean="0">
                              <a:solidFill>
                                <a:schemeClr val="tx1"/>
                              </a:solidFill>
                              <a:latin typeface="+mn-lt"/>
                            </a:rPr>
                            <a:t>)</a:t>
                          </a:r>
                          <a:endParaRPr lang="en-US" dirty="0">
                            <a:solidFill>
                              <a:schemeClr val="tx1"/>
                            </a:solidFill>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dirty="0"/>
                        </a:p>
                      </a:txBody>
                      <a:tcPr/>
                    </a:tc>
                    <a:tc hMerge="1">
                      <a:txBody>
                        <a:bodyPr/>
                        <a:lstStyle/>
                        <a:p>
                          <a:pPr algn="ctr"/>
                          <a:endParaRPr lang="en-US" dirty="0"/>
                        </a:p>
                      </a:txBody>
                      <a:tcPr/>
                    </a:tc>
                  </a:tr>
                  <a:tr h="370840">
                    <a:tc vMerge="1">
                      <a:txBody>
                        <a:bodyPr/>
                        <a:lstStyle/>
                        <a:p>
                          <a:pPr algn="ctr"/>
                          <a:endParaRPr lang="en-US" sz="2000" dirty="0">
                            <a:solidFill>
                              <a:schemeClr val="tx1"/>
                            </a:solidFill>
                            <a:latin typeface="Raleway" panose="020B0003030101060003" pitchFamily="34" charset="0"/>
                          </a:endParaRPr>
                        </a:p>
                      </a:txBody>
                      <a:tcP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5</m:t>
                                </m:r>
                              </m:oMath>
                            </m:oMathPara>
                          </a14:m>
                          <a:endParaRPr lang="en-US" sz="20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10</m:t>
                                </m:r>
                              </m:oMath>
                            </m:oMathPara>
                          </a14:m>
                          <a:endParaRPr lang="en-US" sz="20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2</m:t>
                                </m:r>
                                <m:r>
                                  <a:rPr lang="en-US" sz="2000" b="0" i="1" dirty="0" smtClean="0">
                                    <a:solidFill>
                                      <a:schemeClr val="tx1"/>
                                    </a:solidFill>
                                    <a:latin typeface="Cambria Math"/>
                                  </a:rPr>
                                  <m:t>7</m:t>
                                </m:r>
                              </m:oMath>
                            </m:oMathPara>
                          </a14:m>
                          <a:endParaRPr lang="en-US" sz="20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r>
                  <a:tr h="370840">
                    <a:tc>
                      <a:txBody>
                        <a:bodyPr/>
                        <a:lstStyle/>
                        <a:p>
                          <a:pPr algn="ctr"/>
                          <a:r>
                            <a:rPr lang="en-US" sz="2000" dirty="0" smtClean="0">
                              <a:solidFill>
                                <a:schemeClr val="tx1"/>
                              </a:solidFill>
                              <a:latin typeface="+mn-lt"/>
                            </a:rPr>
                            <a:t>Code runs</a:t>
                          </a:r>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7’000</m:t>
                                </m:r>
                              </m:oMath>
                            </m:oMathPara>
                          </a14:m>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12’000</m:t>
                                </m:r>
                              </m:oMath>
                            </m:oMathPara>
                          </a14:m>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a:rPr>
                                  <m:t>2</m:t>
                                </m:r>
                                <m:r>
                                  <a:rPr lang="en-US" sz="2000" b="0" i="1" dirty="0" smtClean="0">
                                    <a:solidFill>
                                      <a:schemeClr val="tx1"/>
                                    </a:solidFill>
                                    <a:latin typeface="Cambria Math"/>
                                  </a:rPr>
                                  <m:t>9</m:t>
                                </m:r>
                                <m:r>
                                  <a:rPr lang="en-US" sz="2000" i="1" dirty="0" smtClean="0">
                                    <a:solidFill>
                                      <a:schemeClr val="tx1"/>
                                    </a:solidFill>
                                    <a:latin typeface="Cambria Math"/>
                                  </a:rPr>
                                  <m:t>’000</m:t>
                                </m:r>
                              </m:oMath>
                            </m:oMathPara>
                          </a14:m>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690005810"/>
                  </p:ext>
                </p:extLst>
              </p:nvPr>
            </p:nvGraphicFramePr>
            <p:xfrm>
              <a:off x="4859339" y="5210141"/>
              <a:ext cx="3960812" cy="1163320"/>
            </p:xfrm>
            <a:graphic>
              <a:graphicData uri="http://schemas.openxmlformats.org/drawingml/2006/table">
                <a:tbl>
                  <a:tblPr firstRow="1" bandRow="1">
                    <a:tableStyleId>{5C22544A-7EE6-4342-B048-85BDC9FD1C3A}</a:tableStyleId>
                  </a:tblPr>
                  <a:tblGrid>
                    <a:gridCol w="1331777"/>
                    <a:gridCol w="747257"/>
                    <a:gridCol w="921308"/>
                    <a:gridCol w="960470"/>
                  </a:tblGrid>
                  <a:tr h="370840">
                    <a:tc rowSpan="2">
                      <a:txBody>
                        <a:bodyPr/>
                        <a:lstStyle/>
                        <a:p>
                          <a:pPr algn="ctr"/>
                          <a:r>
                            <a:rPr lang="en-US" sz="2000" b="1" i="0" baseline="0" dirty="0" smtClean="0">
                              <a:solidFill>
                                <a:schemeClr val="tx1"/>
                              </a:solidFill>
                              <a:latin typeface="+mj-lt"/>
                            </a:rPr>
                            <a:t>N</a:t>
                          </a:r>
                          <a:r>
                            <a:rPr lang="en-US" sz="2000" baseline="0" dirty="0" smtClean="0">
                              <a:solidFill>
                                <a:schemeClr val="tx1"/>
                              </a:solidFill>
                              <a:latin typeface="+mn-lt"/>
                            </a:rPr>
                            <a:t> = 1’000</a:t>
                          </a:r>
                          <a:endParaRPr lang="en-US" sz="2000" dirty="0">
                            <a:solidFill>
                              <a:schemeClr val="tx1"/>
                            </a:solidFill>
                            <a:latin typeface="+mn-lt"/>
                          </a:endParaRPr>
                        </a:p>
                      </a:txBody>
                      <a:tcPr anchor="ctr">
                        <a:lnT w="12700" cap="flat" cmpd="sng" algn="ctr">
                          <a:solidFill>
                            <a:schemeClr val="tx1"/>
                          </a:solidFill>
                          <a:prstDash val="solid"/>
                          <a:round/>
                          <a:headEnd type="none" w="med" len="med"/>
                          <a:tailEnd type="none" w="med" len="med"/>
                        </a:lnT>
                        <a:solidFill>
                          <a:schemeClr val="bg1"/>
                        </a:solidFill>
                      </a:tcPr>
                    </a:tc>
                    <a:tc grid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7"/>
                          <a:stretch>
                            <a:fillRect l="-50812" t="-8197" b="-242623"/>
                          </a:stretch>
                        </a:blipFill>
                      </a:tcPr>
                    </a:tc>
                    <a:tc hMerge="1">
                      <a:txBody>
                        <a:bodyPr/>
                        <a:lstStyle/>
                        <a:p>
                          <a:pPr algn="ctr"/>
                          <a:endParaRPr lang="en-US" dirty="0"/>
                        </a:p>
                      </a:txBody>
                      <a:tcPr/>
                    </a:tc>
                    <a:tc hMerge="1">
                      <a:txBody>
                        <a:bodyPr/>
                        <a:lstStyle/>
                        <a:p>
                          <a:pPr algn="ctr"/>
                          <a:endParaRPr lang="en-US" dirty="0"/>
                        </a:p>
                      </a:txBody>
                      <a:tcPr/>
                    </a:tc>
                  </a:tr>
                  <a:tr h="396240">
                    <a:tc vMerge="1">
                      <a:txBody>
                        <a:bodyPr/>
                        <a:lstStyle/>
                        <a:p>
                          <a:pPr algn="ctr"/>
                          <a:endParaRPr lang="en-US" sz="2000" dirty="0">
                            <a:solidFill>
                              <a:schemeClr val="tx1"/>
                            </a:solidFill>
                            <a:latin typeface="Raleway" panose="020B0003030101060003" pitchFamily="34" charset="0"/>
                          </a:endParaRPr>
                        </a:p>
                      </a:txBody>
                      <a:tcPr>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7"/>
                          <a:stretch>
                            <a:fillRect l="-179508" t="-101538" r="-253279" b="-127692"/>
                          </a:stretch>
                        </a:blip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7"/>
                          <a:stretch>
                            <a:fillRect l="-225828" t="-101538" r="-104636" b="-127692"/>
                          </a:stretch>
                        </a:blip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7"/>
                          <a:stretch>
                            <a:fillRect l="-311392" t="-101538" b="-127692"/>
                          </a:stretch>
                        </a:blipFill>
                      </a:tcPr>
                    </a:tc>
                  </a:tr>
                  <a:tr h="396240">
                    <a:tc>
                      <a:txBody>
                        <a:bodyPr/>
                        <a:lstStyle/>
                        <a:p>
                          <a:pPr algn="ctr"/>
                          <a:r>
                            <a:rPr lang="en-US" sz="2000" dirty="0" smtClean="0">
                              <a:solidFill>
                                <a:schemeClr val="tx1"/>
                              </a:solidFill>
                              <a:latin typeface="+mn-lt"/>
                            </a:rPr>
                            <a:t>Code runs</a:t>
                          </a:r>
                          <a:endParaRPr lang="en-US" sz="20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7"/>
                          <a:stretch>
                            <a:fillRect l="-179508" t="-201538" r="-253279" b="-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7"/>
                          <a:stretch>
                            <a:fillRect l="-225828" t="-201538" r="-104636" b="-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7"/>
                          <a:stretch>
                            <a:fillRect l="-311392" t="-201538" b="-27692"/>
                          </a:stretch>
                        </a:blipFill>
                      </a:tcPr>
                    </a:tc>
                  </a:tr>
                </a:tbl>
              </a:graphicData>
            </a:graphic>
          </p:graphicFrame>
        </mc:Fallback>
      </mc:AlternateContent>
      <mc:AlternateContent xmlns:mc="http://schemas.openxmlformats.org/markup-compatibility/2006" xmlns:a14="http://schemas.microsoft.com/office/drawing/2010/main">
        <mc:Choice Requires="a14">
          <p:sp>
            <p:nvSpPr>
              <p:cNvPr id="3" name="Rectangle 2"/>
              <p:cNvSpPr/>
              <p:nvPr/>
            </p:nvSpPr>
            <p:spPr>
              <a:xfrm>
                <a:off x="4320479" y="1988840"/>
                <a:ext cx="4572000" cy="1015663"/>
              </a:xfrm>
              <a:prstGeom prst="rect">
                <a:avLst/>
              </a:prstGeom>
            </p:spPr>
            <p:txBody>
              <a:bodyPr>
                <a:spAutoFit/>
              </a:bodyPr>
              <a:lstStyle/>
              <a:p>
                <a:r>
                  <a:rPr lang="en-US" sz="2000" dirty="0" smtClean="0">
                    <a:latin typeface="+mn-lt"/>
                  </a:rPr>
                  <a:t>Output variance left if all parameters </a:t>
                </a:r>
                <a:r>
                  <a:rPr lang="en-US" sz="2000" b="1" dirty="0" smtClean="0">
                    <a:latin typeface="+mn-lt"/>
                  </a:rPr>
                  <a:t>except</a:t>
                </a:r>
                <a:r>
                  <a:rPr lang="en-US" sz="2000" dirty="0" smtClean="0">
                    <a:latin typeface="+mn-lt"/>
                  </a:rPr>
                  <a:t> </a:t>
                </a:r>
                <a14:m>
                  <m:oMath xmlns:m="http://schemas.openxmlformats.org/officeDocument/2006/math">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t>
                </a:r>
                <a:r>
                  <a:rPr lang="en-US" sz="2000" dirty="0" smtClean="0">
                    <a:latin typeface="+mn-lt"/>
                  </a:rPr>
                  <a:t>are fixed. If small then </a:t>
                </a:r>
                <a14:m>
                  <m:oMath xmlns:m="http://schemas.openxmlformats.org/officeDocument/2006/math">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smtClean="0">
                    <a:latin typeface="+mn-lt"/>
                  </a:rPr>
                  <a:t>is less influential and </a:t>
                </a:r>
                <a:r>
                  <a:rPr lang="en-US" sz="2000" b="1" dirty="0" smtClean="0">
                    <a:latin typeface="+mn-lt"/>
                  </a:rPr>
                  <a:t>can be fixed</a:t>
                </a:r>
                <a:r>
                  <a:rPr lang="en-US" sz="2000" dirty="0" smtClean="0">
                    <a:latin typeface="+mn-lt"/>
                  </a:rPr>
                  <a:t>.</a:t>
                </a:r>
                <a:endParaRPr lang="en-US" sz="2000" b="1" dirty="0">
                  <a:latin typeface="+mn-lt"/>
                </a:endParaRPr>
              </a:p>
            </p:txBody>
          </p:sp>
        </mc:Choice>
        <mc:Fallback xmlns="">
          <p:sp>
            <p:nvSpPr>
              <p:cNvPr id="3" name="Rectangle 2"/>
              <p:cNvSpPr>
                <a:spLocks noRot="1" noChangeAspect="1" noMove="1" noResize="1" noEditPoints="1" noAdjustHandles="1" noChangeArrowheads="1" noChangeShapeType="1" noTextEdit="1"/>
              </p:cNvSpPr>
              <p:nvPr/>
            </p:nvSpPr>
            <p:spPr>
              <a:xfrm>
                <a:off x="4320479" y="1988840"/>
                <a:ext cx="4572000" cy="1015663"/>
              </a:xfrm>
              <a:prstGeom prst="rect">
                <a:avLst/>
              </a:prstGeom>
              <a:blipFill rotWithShape="1">
                <a:blip r:embed="rId8"/>
                <a:stretch>
                  <a:fillRect l="-1467" t="-2994" r="-1733"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27088" y="1554777"/>
                <a:ext cx="6625232" cy="359494"/>
              </a:xfrm>
              <a:prstGeom prst="rect">
                <a:avLst/>
              </a:prstGeom>
              <a:noFill/>
            </p:spPr>
            <p:txBody>
              <a:bodyPr wrap="none" lIns="0" tIns="0" rIns="0" bIns="0" rtlCol="0">
                <a:noAutofit/>
              </a:bodyPr>
              <a:lstStyle/>
              <a:p>
                <a:pPr>
                  <a:lnSpc>
                    <a:spcPct val="110000"/>
                  </a:lnSpc>
                  <a:spcBef>
                    <a:spcPts val="0"/>
                  </a:spcBef>
                </a:pPr>
                <a:r>
                  <a:rPr lang="en-US" sz="2000" dirty="0" smtClean="0">
                    <a:latin typeface="+mn-lt"/>
                    <a:cs typeface="Franklin Gothic Book"/>
                  </a:rPr>
                  <a:t>Sobol’ total-effect index for parameter </a:t>
                </a:r>
                <a14:m>
                  <m:oMath xmlns:m="http://schemas.openxmlformats.org/officeDocument/2006/math">
                    <m:sSub>
                      <m:sSubPr>
                        <m:ctrlPr>
                          <a:rPr lang="en-US" sz="2000" b="0" i="1" smtClean="0">
                            <a:latin typeface="Cambria Math"/>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smtClean="0">
                    <a:latin typeface="+mn-lt"/>
                    <a:cs typeface="Franklin Gothic Book"/>
                  </a:rPr>
                  <a:t>:</a:t>
                </a:r>
              </a:p>
            </p:txBody>
          </p:sp>
        </mc:Choice>
        <mc:Fallback xmlns="">
          <p:sp>
            <p:nvSpPr>
              <p:cNvPr id="23" name="TextBox 22"/>
              <p:cNvSpPr txBox="1">
                <a:spLocks noRot="1" noChangeAspect="1" noMove="1" noResize="1" noEditPoints="1" noAdjustHandles="1" noChangeArrowheads="1" noChangeShapeType="1" noTextEdit="1"/>
              </p:cNvSpPr>
              <p:nvPr/>
            </p:nvSpPr>
            <p:spPr>
              <a:xfrm>
                <a:off x="827088" y="1554777"/>
                <a:ext cx="6625232" cy="359494"/>
              </a:xfrm>
              <a:prstGeom prst="rect">
                <a:avLst/>
              </a:prstGeom>
              <a:blipFill rotWithShape="1">
                <a:blip r:embed="rId9"/>
                <a:stretch>
                  <a:fillRect l="-2394" t="-16949" b="-32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138428" y="3104672"/>
                <a:ext cx="2017748" cy="464818"/>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smtClean="0">
                    <a:solidFill>
                      <a:srgbClr val="686868"/>
                    </a:solidFill>
                    <a:cs typeface="Franklin Gothic Book"/>
                  </a:rPr>
                  <a:t>(</a:t>
                </a:r>
                <a14:m>
                  <m:oMath xmlns:m="http://schemas.openxmlformats.org/officeDocument/2006/math">
                    <m:r>
                      <a:rPr lang="en-US" sz="1800" b="1" i="1" kern="1000" spc="30" smtClean="0">
                        <a:solidFill>
                          <a:srgbClr val="686868"/>
                        </a:solidFill>
                        <a:latin typeface="Cambria Math"/>
                        <a:cs typeface="Franklin Gothic Book"/>
                      </a:rPr>
                      <m:t>𝑫</m:t>
                    </m:r>
                    <m:r>
                      <a:rPr lang="en-US" sz="1800" b="1" i="1" kern="1000" spc="30" smtClean="0">
                        <a:solidFill>
                          <a:srgbClr val="686868"/>
                        </a:solidFill>
                        <a:latin typeface="Cambria Math"/>
                        <a:cs typeface="Franklin Gothic Book"/>
                      </a:rPr>
                      <m:t>+</m:t>
                    </m:r>
                    <m:r>
                      <a:rPr lang="en-US" sz="1800" b="1" i="1" kern="1000" spc="30" smtClean="0">
                        <a:solidFill>
                          <a:srgbClr val="686868"/>
                        </a:solidFill>
                        <a:latin typeface="Cambria Math"/>
                        <a:cs typeface="Franklin Gothic Book"/>
                      </a:rPr>
                      <m:t>𝟏</m:t>
                    </m:r>
                    <m:r>
                      <a:rPr lang="en-US" sz="1800" b="1" i="1" kern="1000" spc="30" smtClean="0">
                        <a:solidFill>
                          <a:srgbClr val="686868"/>
                        </a:solidFill>
                        <a:latin typeface="Cambria Math"/>
                        <a:cs typeface="Franklin Gothic Book"/>
                      </a:rPr>
                      <m:t>)</m:t>
                    </m:r>
                  </m:oMath>
                </a14:m>
                <a:r>
                  <a:rPr lang="en-US" sz="1800" b="1" kern="1000" spc="30" dirty="0" smtClean="0">
                    <a:solidFill>
                      <a:srgbClr val="686868"/>
                    </a:solidFill>
                    <a:latin typeface="+mn-lt"/>
                    <a:cs typeface="Franklin Gothic Book"/>
                  </a:rPr>
                  <a:t>-dimension</a:t>
                </a:r>
              </a:p>
            </p:txBody>
          </p:sp>
        </mc:Choice>
        <mc:Fallback xmlns="">
          <p:sp>
            <p:nvSpPr>
              <p:cNvPr id="26" name="TextBox 25"/>
              <p:cNvSpPr txBox="1">
                <a:spLocks noRot="1" noChangeAspect="1" noMove="1" noResize="1" noEditPoints="1" noAdjustHandles="1" noChangeArrowheads="1" noChangeShapeType="1" noTextEdit="1"/>
              </p:cNvSpPr>
              <p:nvPr/>
            </p:nvSpPr>
            <p:spPr>
              <a:xfrm>
                <a:off x="4138428" y="3104672"/>
                <a:ext cx="2017748" cy="464818"/>
              </a:xfrm>
              <a:prstGeom prst="rect">
                <a:avLst/>
              </a:prstGeom>
              <a:blipFill rotWithShape="1">
                <a:blip r:embed="rId10"/>
                <a:stretch>
                  <a:fillRect l="-3927" r="-3625" b="-9091"/>
                </a:stretch>
              </a:blipFill>
            </p:spPr>
            <p:txBody>
              <a:bodyPr/>
              <a:lstStyle/>
              <a:p>
                <a:r>
                  <a:rPr lang="en-US">
                    <a:noFill/>
                  </a:rPr>
                  <a:t> </a:t>
                </a:r>
              </a:p>
            </p:txBody>
          </p:sp>
        </mc:Fallback>
      </mc:AlternateContent>
      <p:sp>
        <p:nvSpPr>
          <p:cNvPr id="27" name="Isosceles Triangle 26"/>
          <p:cNvSpPr/>
          <p:nvPr/>
        </p:nvSpPr>
        <p:spPr bwMode="auto">
          <a:xfrm>
            <a:off x="3592158" y="356501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8" name="Elbow Connector 27"/>
          <p:cNvCxnSpPr>
            <a:stCxn id="26" idx="1"/>
            <a:endCxn id="27" idx="0"/>
          </p:cNvCxnSpPr>
          <p:nvPr/>
        </p:nvCxnSpPr>
        <p:spPr bwMode="auto">
          <a:xfrm rot="10800000" flipV="1">
            <a:off x="3654210" y="3337081"/>
            <a:ext cx="484219" cy="2279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402073970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2780928"/>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smtClean="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smtClean="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smtClean="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smtClean="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smtClean="0"/>
              <a:t>Global </a:t>
            </a:r>
            <a:r>
              <a:rPr lang="de-CH" dirty="0" err="1" smtClean="0"/>
              <a:t>Sensitivity</a:t>
            </a:r>
            <a:r>
              <a:rPr lang="de-CH" dirty="0" smtClean="0"/>
              <a:t> Analysis </a:t>
            </a:r>
            <a:r>
              <a:rPr lang="de-CH" dirty="0" err="1" smtClean="0"/>
              <a:t>for</a:t>
            </a:r>
            <a:r>
              <a:rPr lang="de-CH" dirty="0" smtClean="0"/>
              <a:t> Screening:</a:t>
            </a:r>
            <a:br>
              <a:rPr lang="de-CH" dirty="0" smtClean="0"/>
            </a:br>
            <a:r>
              <a:rPr lang="de-CH" dirty="0" err="1" smtClean="0"/>
              <a:t>Comparison</a:t>
            </a:r>
            <a:r>
              <a:rPr lang="de-CH" dirty="0" smtClean="0"/>
              <a:t> </a:t>
            </a:r>
            <a:r>
              <a:rPr lang="de-CH" dirty="0" err="1" smtClean="0"/>
              <a:t>of</a:t>
            </a:r>
            <a:r>
              <a:rPr lang="de-CH" dirty="0" smtClean="0"/>
              <a:t> </a:t>
            </a:r>
            <a:r>
              <a:rPr lang="de-CH" dirty="0" err="1"/>
              <a:t>M</a:t>
            </a:r>
            <a:r>
              <a:rPr lang="de-CH" dirty="0" err="1" smtClean="0"/>
              <a:t>ethods</a:t>
            </a:r>
            <a:endParaRPr lang="de-CH" dirty="0"/>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mc:AlternateContent xmlns:mc="http://schemas.openxmlformats.org/markup-compatibility/2006" xmlns:a14="http://schemas.microsoft.com/office/drawing/2010/main">
        <mc:Choice Requires="a14">
          <p:sp>
            <p:nvSpPr>
              <p:cNvPr id="36" name="TextBox 35"/>
              <p:cNvSpPr txBox="1"/>
              <p:nvPr/>
            </p:nvSpPr>
            <p:spPr>
              <a:xfrm>
                <a:off x="827089" y="1557338"/>
                <a:ext cx="8293150" cy="1151582"/>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900" dirty="0" smtClean="0">
                    <a:latin typeface="+mn-lt"/>
                  </a:rPr>
                  <a:t>Selected Quantity of Interest: </a:t>
                </a:r>
                <a:r>
                  <a:rPr lang="en-US" sz="1900" b="1" dirty="0">
                    <a:latin typeface="+mn-lt"/>
                  </a:rPr>
                  <a:t>Time-Average </a:t>
                </a:r>
                <a:r>
                  <a:rPr lang="en-US" sz="1900" b="1" dirty="0" smtClean="0">
                    <a:latin typeface="+mn-lt"/>
                  </a:rPr>
                  <a:t>Output</a:t>
                </a:r>
                <a:endParaRPr lang="en-US" sz="1900" kern="1000" spc="30" dirty="0" smtClean="0">
                  <a:latin typeface="+mn-lt"/>
                  <a:cs typeface="Franklin Gothic Book"/>
                </a:endParaRPr>
              </a:p>
              <a:p>
                <a:pPr marL="180975" indent="-180975">
                  <a:lnSpc>
                    <a:spcPct val="110000"/>
                  </a:lnSpc>
                  <a:spcBef>
                    <a:spcPts val="0"/>
                  </a:spcBef>
                  <a:buFont typeface="Arial" panose="020B0604020202020204" pitchFamily="34" charset="0"/>
                  <a:buChar char="•"/>
                </a:pPr>
                <a:r>
                  <a:rPr lang="en-US" sz="1900" b="1" dirty="0" smtClean="0">
                    <a:latin typeface="+mn-lt"/>
                  </a:rPr>
                  <a:t>Boundary conditions</a:t>
                </a:r>
                <a:r>
                  <a:rPr lang="en-US" sz="1900" dirty="0" smtClean="0">
                    <a:latin typeface="+mn-lt"/>
                  </a:rPr>
                  <a:t>, </a:t>
                </a:r>
                <a:r>
                  <a:rPr lang="en-US" sz="1900" b="1" dirty="0" smtClean="0">
                    <a:latin typeface="+mn-lt"/>
                  </a:rPr>
                  <a:t>closure laws</a:t>
                </a:r>
                <a:r>
                  <a:rPr lang="en-US" sz="1900" dirty="0" smtClean="0">
                    <a:latin typeface="+mn-lt"/>
                  </a:rPr>
                  <a:t>, and </a:t>
                </a:r>
                <a:r>
                  <a:rPr lang="en-US" sz="1900" b="1" dirty="0">
                    <a:latin typeface="+mn-lt"/>
                  </a:rPr>
                  <a:t>spacer grid model</a:t>
                </a:r>
                <a:r>
                  <a:rPr lang="en-US" sz="1900" dirty="0">
                    <a:latin typeface="+mn-lt"/>
                  </a:rPr>
                  <a:t> parameters </a:t>
                </a:r>
                <a:br>
                  <a:rPr lang="en-US" sz="1900" dirty="0">
                    <a:latin typeface="+mn-lt"/>
                  </a:rPr>
                </a:br>
                <a:r>
                  <a:rPr lang="en-US" sz="1900" dirty="0" smtClean="0">
                    <a:latin typeface="+mn-lt"/>
                  </a:rPr>
                  <a:t>are </a:t>
                </a:r>
                <a:r>
                  <a:rPr lang="en-US" sz="1900" dirty="0">
                    <a:latin typeface="+mn-lt"/>
                  </a:rPr>
                  <a:t>relatively influential (</a:t>
                </a:r>
                <a:r>
                  <a:rPr lang="en-US" sz="1900" dirty="0" smtClean="0">
                    <a:latin typeface="+mn-lt"/>
                  </a:rPr>
                  <a:t>12 </a:t>
                </a:r>
                <a:r>
                  <a:rPr lang="en-US" sz="1900" dirty="0">
                    <a:latin typeface="+mn-lt"/>
                  </a:rPr>
                  <a:t>parameters</a:t>
                </a:r>
                <a:r>
                  <a:rPr lang="en-US" sz="1900" dirty="0" smtClean="0">
                    <a:latin typeface="+mn-lt"/>
                  </a:rPr>
                  <a:t>) based on </a:t>
                </a:r>
                <a14:m>
                  <m:oMath xmlns:m="http://schemas.openxmlformats.org/officeDocument/2006/math">
                    <m:r>
                      <a:rPr lang="en-US" sz="1900" b="0" i="1" smtClean="0">
                        <a:latin typeface="Cambria Math"/>
                      </a:rPr>
                      <m:t>5%</m:t>
                    </m:r>
                  </m:oMath>
                </a14:m>
                <a:r>
                  <a:rPr lang="en-US" sz="1900" dirty="0" smtClean="0">
                    <a:latin typeface="+mn-lt"/>
                  </a:rPr>
                  <a:t> total-effect indices cut-off</a:t>
                </a:r>
                <a:endParaRPr lang="en-US" sz="1900" dirty="0">
                  <a:latin typeface="+mn-lt"/>
                </a:endParaRPr>
              </a:p>
              <a:p>
                <a:pPr marL="180975" indent="-180975">
                  <a:lnSpc>
                    <a:spcPct val="110000"/>
                  </a:lnSpc>
                  <a:spcBef>
                    <a:spcPts val="0"/>
                  </a:spcBef>
                  <a:buFont typeface="Arial" panose="020B0604020202020204" pitchFamily="34" charset="0"/>
                  <a:buChar char="•"/>
                </a:pPr>
                <a:endParaRPr lang="en-US" sz="19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9" y="1557338"/>
                <a:ext cx="8293150" cy="1151582"/>
              </a:xfrm>
              <a:prstGeom prst="rect">
                <a:avLst/>
              </a:prstGeom>
              <a:blipFill rotWithShape="1">
                <a:blip r:embed="rId8"/>
                <a:stretch>
                  <a:fillRect l="-1691" t="-5291"/>
                </a:stretch>
              </a:blipFill>
            </p:spPr>
            <p:txBody>
              <a:bodyPr/>
              <a:lstStyle/>
              <a:p>
                <a:r>
                  <a:rPr lang="en-US">
                    <a:noFill/>
                  </a:rPr>
                  <a:t> </a:t>
                </a:r>
              </a:p>
            </p:txBody>
          </p:sp>
        </mc:Fallback>
      </mc:AlternateContent>
    </p:spTree>
    <p:extLst>
      <p:ext uri="{BB962C8B-B14F-4D97-AF65-F5344CB8AC3E}">
        <p14:creationId xmlns:p14="http://schemas.microsoft.com/office/powerpoint/2010/main" val="40207397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Uncertainty</a:t>
            </a:r>
            <a:r>
              <a:rPr lang="de-CH" dirty="0" smtClean="0"/>
              <a:t> </a:t>
            </a:r>
            <a:r>
              <a:rPr lang="de-CH" dirty="0"/>
              <a:t>P</a:t>
            </a:r>
            <a:r>
              <a:rPr lang="de-CH" dirty="0" smtClean="0"/>
              <a:t>ropagation </a:t>
            </a:r>
            <a:r>
              <a:rPr lang="de-CH" dirty="0" err="1" smtClean="0"/>
              <a:t>using</a:t>
            </a:r>
            <a:r>
              <a:rPr lang="de-CH" dirty="0"/>
              <a:t/>
            </a:r>
            <a:br>
              <a:rPr lang="de-CH" dirty="0"/>
            </a:br>
            <a:r>
              <a:rPr lang="de-CH" dirty="0" err="1"/>
              <a:t>I</a:t>
            </a:r>
            <a:r>
              <a:rPr lang="de-CH" dirty="0" err="1" smtClean="0"/>
              <a:t>nfluential</a:t>
            </a:r>
            <a:r>
              <a:rPr lang="de-CH" dirty="0" smtClean="0"/>
              <a:t> vs. Non-</a:t>
            </a:r>
            <a:r>
              <a:rPr lang="de-CH" dirty="0" err="1" smtClean="0"/>
              <a:t>Influential</a:t>
            </a:r>
            <a:r>
              <a:rPr lang="de-CH" dirty="0" smtClean="0"/>
              <a:t> Parameters</a:t>
            </a:r>
            <a:endParaRPr lang="de-CH" dirty="0"/>
          </a:p>
        </p:txBody>
      </p:sp>
      <p:grpSp>
        <p:nvGrpSpPr>
          <p:cNvPr id="6" name="Group 5"/>
          <p:cNvGrpSpPr/>
          <p:nvPr/>
        </p:nvGrpSpPr>
        <p:grpSpPr>
          <a:xfrm>
            <a:off x="107505" y="2614060"/>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Liquid Carryover [kg]</a:t>
              </a:r>
            </a:p>
          </p:txBody>
        </p:sp>
      </p:grpSp>
      <p:cxnSp>
        <p:nvCxnSpPr>
          <p:cNvPr id="4" name="Straight Connector 3"/>
          <p:cNvCxnSpPr>
            <a:endCxn id="15" idx="1"/>
          </p:cNvCxnSpPr>
          <p:nvPr/>
        </p:nvCxnSpPr>
        <p:spPr bwMode="auto">
          <a:xfrm>
            <a:off x="6660232" y="5893241"/>
            <a:ext cx="360040" cy="0"/>
          </a:xfrm>
          <a:prstGeom prst="line">
            <a:avLst/>
          </a:prstGeom>
          <a:solidFill>
            <a:schemeClr val="accent1"/>
          </a:solidFill>
          <a:ln w="25400" cap="flat" cmpd="sng" algn="ctr">
            <a:solidFill>
              <a:srgbClr val="505050"/>
            </a:solidFill>
            <a:prstDash val="solid"/>
            <a:round/>
            <a:headEnd type="none" w="med" len="med"/>
            <a:tailEnd type="none" w="med" len="med"/>
          </a:ln>
          <a:effectLst/>
        </p:spPr>
      </p:cxnSp>
      <p:cxnSp>
        <p:nvCxnSpPr>
          <p:cNvPr id="14" name="Straight Connector 13"/>
          <p:cNvCxnSpPr>
            <a:endCxn id="16" idx="1"/>
          </p:cNvCxnSpPr>
          <p:nvPr/>
        </p:nvCxnSpPr>
        <p:spPr bwMode="auto">
          <a:xfrm>
            <a:off x="6660232" y="6397297"/>
            <a:ext cx="36004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15" name="Rectangle 14"/>
          <p:cNvSpPr/>
          <p:nvPr/>
        </p:nvSpPr>
        <p:spPr>
          <a:xfrm>
            <a:off x="7020272" y="5693186"/>
            <a:ext cx="2088232" cy="400110"/>
          </a:xfrm>
          <a:prstGeom prst="rect">
            <a:avLst/>
          </a:prstGeom>
        </p:spPr>
        <p:txBody>
          <a:bodyPr wrap="square">
            <a:spAutoFit/>
          </a:bodyPr>
          <a:lstStyle/>
          <a:p>
            <a:pPr>
              <a:spcAft>
                <a:spcPts val="600"/>
              </a:spcAft>
            </a:pPr>
            <a:r>
              <a:rPr lang="en-US" sz="2000" b="1" dirty="0" smtClean="0">
                <a:latin typeface="+mn-lt"/>
              </a:rPr>
              <a:t>12</a:t>
            </a:r>
            <a:r>
              <a:rPr lang="en-US" sz="2000" dirty="0" smtClean="0">
                <a:latin typeface="+mn-lt"/>
              </a:rPr>
              <a:t> Influential</a:t>
            </a:r>
            <a:endParaRPr lang="en-US" sz="2000" dirty="0">
              <a:latin typeface="+mn-lt"/>
            </a:endParaRPr>
          </a:p>
        </p:txBody>
      </p:sp>
      <p:sp>
        <p:nvSpPr>
          <p:cNvPr id="16" name="Rectangle 15"/>
          <p:cNvSpPr/>
          <p:nvPr/>
        </p:nvSpPr>
        <p:spPr>
          <a:xfrm>
            <a:off x="7020272" y="6197242"/>
            <a:ext cx="2088232" cy="400110"/>
          </a:xfrm>
          <a:prstGeom prst="rect">
            <a:avLst/>
          </a:prstGeom>
        </p:spPr>
        <p:txBody>
          <a:bodyPr wrap="square">
            <a:spAutoFit/>
          </a:bodyPr>
          <a:lstStyle/>
          <a:p>
            <a:pPr>
              <a:spcAft>
                <a:spcPts val="600"/>
              </a:spcAft>
            </a:pPr>
            <a:r>
              <a:rPr lang="en-US" sz="2000" b="1" dirty="0" smtClean="0">
                <a:latin typeface="+mn-lt"/>
              </a:rPr>
              <a:t>15</a:t>
            </a:r>
            <a:r>
              <a:rPr lang="en-US" sz="2000" dirty="0" smtClean="0">
                <a:latin typeface="+mn-lt"/>
              </a:rPr>
              <a:t> Non-influential</a:t>
            </a:r>
            <a:endParaRPr lang="en-US" sz="2000" dirty="0">
              <a:latin typeface="+mn-lt"/>
            </a:endParaRPr>
          </a:p>
        </p:txBody>
      </p:sp>
      <p:sp>
        <p:nvSpPr>
          <p:cNvPr id="27" name="TextBox 26"/>
          <p:cNvSpPr txBox="1"/>
          <p:nvPr/>
        </p:nvSpPr>
        <p:spPr>
          <a:xfrm>
            <a:off x="5364088" y="5693186"/>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Parameter</a:t>
            </a:r>
            <a:r>
              <a:rPr lang="en-US" sz="2000" b="1" kern="1000" spc="30" dirty="0">
                <a:latin typeface="+mn-lt"/>
                <a:cs typeface="Franklin Gothic Book"/>
              </a:rPr>
              <a:t/>
            </a:r>
            <a:br>
              <a:rPr lang="en-US" sz="2000" b="1" kern="1000" spc="30" dirty="0">
                <a:latin typeface="+mn-lt"/>
                <a:cs typeface="Franklin Gothic Book"/>
              </a:rPr>
            </a:br>
            <a:r>
              <a:rPr lang="en-US" sz="2000" b="1" kern="1000" spc="30" dirty="0" smtClean="0">
                <a:latin typeface="+mn-lt"/>
                <a:cs typeface="Franklin Gothic Book"/>
              </a:rPr>
              <a:t>subsets</a:t>
            </a:r>
          </a:p>
        </p:txBody>
      </p:sp>
      <p:sp>
        <p:nvSpPr>
          <p:cNvPr id="28" name="Rectangle 27"/>
          <p:cNvSpPr/>
          <p:nvPr/>
        </p:nvSpPr>
        <p:spPr>
          <a:xfrm>
            <a:off x="827088" y="1557338"/>
            <a:ext cx="5516588" cy="707886"/>
          </a:xfrm>
          <a:prstGeom prst="rect">
            <a:avLst/>
          </a:prstGeom>
        </p:spPr>
        <p:txBody>
          <a:bodyPr wrap="square">
            <a:spAutoFit/>
          </a:bodyPr>
          <a:lstStyle/>
          <a:p>
            <a:pPr>
              <a:spcAft>
                <a:spcPts val="600"/>
              </a:spcAft>
            </a:pPr>
            <a:r>
              <a:rPr lang="en-US" sz="2000" dirty="0" smtClean="0">
                <a:latin typeface="+mn-lt"/>
              </a:rPr>
              <a:t>Uncertainty propagation using 2 parameter subsets</a:t>
            </a:r>
            <a:br>
              <a:rPr lang="en-US" sz="2000" dirty="0" smtClean="0">
                <a:latin typeface="+mn-lt"/>
              </a:rPr>
            </a:br>
            <a:r>
              <a:rPr lang="en-US" sz="2000" dirty="0" smtClean="0">
                <a:latin typeface="+mn-lt"/>
              </a:rPr>
              <a:t>and 500 Monte Carlo samples</a:t>
            </a:r>
            <a:endParaRPr lang="en-US"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Statistical Framework: Outline</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smtClean="0">
                <a:latin typeface="+mn-lt"/>
              </a:rPr>
              <a:t>Construct a </a:t>
            </a:r>
            <a:r>
              <a:rPr lang="en-US" sz="2100" b="1" dirty="0" err="1" smtClean="0">
                <a:latin typeface="+mn-lt"/>
              </a:rPr>
              <a:t>metamodel</a:t>
            </a:r>
            <a:r>
              <a:rPr lang="en-US" sz="2100" b="1" dirty="0" smtClean="0">
                <a:latin typeface="+mn-lt"/>
              </a:rPr>
              <a:t> for fast and efficient approximation</a:t>
            </a:r>
          </a:p>
        </p:txBody>
      </p:sp>
      <p:sp>
        <p:nvSpPr>
          <p:cNvPr id="12" name="Rectangle 11"/>
          <p:cNvSpPr/>
          <p:nvPr/>
        </p:nvSpPr>
        <p:spPr>
          <a:xfrm>
            <a:off x="4859338" y="4469050"/>
            <a:ext cx="4033140" cy="400110"/>
          </a:xfrm>
          <a:prstGeom prst="rect">
            <a:avLst/>
          </a:prstGeom>
        </p:spPr>
        <p:txBody>
          <a:bodyPr wrap="square">
            <a:spAutoFit/>
          </a:bodyPr>
          <a:lstStyle/>
          <a:p>
            <a:r>
              <a:rPr lang="en-US" sz="2000" dirty="0" err="1" smtClean="0">
                <a:latin typeface="+mn-lt"/>
              </a:rPr>
              <a:t>Metamodel</a:t>
            </a:r>
            <a:r>
              <a:rPr lang="en-US" sz="2000" dirty="0" smtClean="0">
                <a:latin typeface="+mn-lt"/>
              </a:rPr>
              <a:t> = a model of a model</a:t>
            </a:r>
            <a:endParaRPr lang="en-US" sz="2000" b="1" dirty="0">
              <a:latin typeface="+mn-lt"/>
            </a:endParaRPr>
          </a:p>
        </p:txBody>
      </p:sp>
    </p:spTree>
    <p:extLst>
      <p:ext uri="{BB962C8B-B14F-4D97-AF65-F5344CB8AC3E}">
        <p14:creationId xmlns:p14="http://schemas.microsoft.com/office/powerpoint/2010/main" val="58424905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smtClean="0"/>
              <a:t>Gaussian Process </a:t>
            </a:r>
            <a:r>
              <a:rPr lang="en-US" dirty="0" smtClean="0"/>
              <a:t>(GP) </a:t>
            </a:r>
            <a:r>
              <a:rPr lang="en-US" dirty="0" err="1" smtClean="0"/>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150845" y="3140968"/>
                <a:ext cx="5885651" cy="972817"/>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r>
                        <a:rPr lang="en-US" sz="1700" b="0" i="1" kern="1000" spc="30" smtClean="0">
                          <a:latin typeface="Cambria Math"/>
                          <a:cs typeface="Franklin Gothic Book"/>
                        </a:rPr>
                        <m:t>=</m:t>
                      </m:r>
                      <m:nary>
                        <m:naryPr>
                          <m:chr m:val="∏"/>
                          <m:ctrlPr>
                            <a:rPr lang="en-US" sz="1700" b="0" i="1" kern="1000" spc="30" smtClean="0">
                              <a:latin typeface="Cambria Math"/>
                            </a:rPr>
                          </m:ctrlPr>
                        </m:naryPr>
                        <m:sub>
                          <m:r>
                            <a:rPr lang="en-US" sz="1700" b="0" i="1" kern="1000" spc="30" smtClean="0">
                              <a:latin typeface="Cambria Math"/>
                            </a:rPr>
                            <m:t>𝑑</m:t>
                          </m:r>
                          <m:r>
                            <a:rPr lang="en-US" sz="1700" b="0" i="1" kern="1000" spc="30" smtClean="0">
                              <a:latin typeface="Cambria Math"/>
                            </a:rPr>
                            <m:t>=1</m:t>
                          </m:r>
                        </m:sub>
                        <m:sup>
                          <m:r>
                            <a:rPr lang="en-US" sz="1700" b="0" i="1" kern="1000" spc="30" smtClean="0">
                              <a:latin typeface="Cambria Math"/>
                            </a:rPr>
                            <m:t>𝐷</m:t>
                          </m:r>
                        </m:sup>
                        <m:e>
                          <m:func>
                            <m:funcPr>
                              <m:ctrlPr>
                                <a:rPr lang="en-US" sz="1700" b="0" i="1" kern="1000" spc="30" smtClean="0">
                                  <a:latin typeface="Cambria Math"/>
                                </a:rPr>
                              </m:ctrlPr>
                            </m:funcPr>
                            <m:fName>
                              <m:r>
                                <m:rPr>
                                  <m:sty m:val="p"/>
                                </m:rPr>
                                <a:rPr lang="en-US" sz="1700" b="0" i="0" kern="1000" spc="30" smtClean="0">
                                  <a:latin typeface="Cambria Math"/>
                                </a:rPr>
                                <m:t>exp</m:t>
                              </m:r>
                            </m:fName>
                            <m:e>
                              <m:d>
                                <m:dPr>
                                  <m:begChr m:val="["/>
                                  <m:endChr m:val="]"/>
                                  <m:ctrlPr>
                                    <a:rPr lang="en-US" sz="1700" b="0" i="1" kern="1000" spc="30" smtClean="0">
                                      <a:latin typeface="Cambria Math"/>
                                    </a:rPr>
                                  </m:ctrlPr>
                                </m:dPr>
                                <m:e>
                                  <m:r>
                                    <a:rPr lang="en-US" sz="1700" b="0" i="1" kern="1000" spc="30" smtClean="0">
                                      <a:latin typeface="Cambria Math"/>
                                    </a:rPr>
                                    <m:t>−</m:t>
                                  </m:r>
                                  <m:sSup>
                                    <m:sSupPr>
                                      <m:ctrlPr>
                                        <a:rPr lang="en-US" sz="1700" b="0" i="1" kern="1000" spc="30" smtClean="0">
                                          <a:latin typeface="Cambria Math"/>
                                        </a:rPr>
                                      </m:ctrlPr>
                                    </m:sSupPr>
                                    <m:e>
                                      <m:d>
                                        <m:dPr>
                                          <m:ctrlPr>
                                            <a:rPr lang="en-US" sz="1700" b="0" i="1" kern="1000" spc="30" smtClean="0">
                                              <a:latin typeface="Cambria Math"/>
                                            </a:rPr>
                                          </m:ctrlPr>
                                        </m:dPr>
                                        <m:e>
                                          <m:f>
                                            <m:fPr>
                                              <m:ctrlPr>
                                                <a:rPr lang="en-US" sz="1700" b="0" i="1" kern="1000" spc="30" smtClean="0">
                                                  <a:latin typeface="Cambria Math"/>
                                                </a:rPr>
                                              </m:ctrlPr>
                                            </m:fPr>
                                            <m:num>
                                              <m:sSup>
                                                <m:sSupPr>
                                                  <m:ctrlPr>
                                                    <a:rPr lang="en-US" sz="1700" b="0" i="1" kern="1000" spc="30" smtClean="0">
                                                      <a:latin typeface="Cambria Math"/>
                                                    </a:rPr>
                                                  </m:ctrlPr>
                                                </m:sSupPr>
                                                <m:e>
                                                  <m:r>
                                                    <a:rPr lang="en-US" sz="1700" b="0" i="1" kern="1000" spc="30" smtClean="0">
                                                      <a:latin typeface="Cambria Math"/>
                                                    </a:rPr>
                                                    <m:t>|</m:t>
                                                  </m:r>
                                                  <m:r>
                                                    <a:rPr lang="en-US" sz="1700" b="0" i="1" kern="1000" spc="30" smtClean="0">
                                                      <a:latin typeface="Cambria Math"/>
                                                    </a:rPr>
                                                    <m:t>𝑥</m:t>
                                                  </m:r>
                                                </m:e>
                                                <m:sup>
                                                  <m:d>
                                                    <m:dPr>
                                                      <m:ctrlPr>
                                                        <a:rPr lang="en-US" sz="1700" b="0" i="1" kern="1000" spc="30" smtClean="0">
                                                          <a:latin typeface="Cambria Math"/>
                                                        </a:rPr>
                                                      </m:ctrlPr>
                                                    </m:dPr>
                                                    <m:e>
                                                      <m:r>
                                                        <a:rPr lang="en-US" sz="1700" b="0" i="1" kern="1000" spc="30" smtClean="0">
                                                          <a:latin typeface="Cambria Math"/>
                                                        </a:rPr>
                                                        <m:t>𝑑</m:t>
                                                      </m:r>
                                                    </m:e>
                                                  </m:d>
                                                </m:sup>
                                              </m:sSup>
                                              <m:r>
                                                <a:rPr lang="en-US" sz="1700" b="0" i="1" kern="1000" spc="30" smtClean="0">
                                                  <a:latin typeface="Cambria Math"/>
                                                </a:rPr>
                                                <m:t>−</m:t>
                                              </m:r>
                                              <m:sSup>
                                                <m:sSupPr>
                                                  <m:ctrlPr>
                                                    <a:rPr lang="en-US" sz="1700" b="0" i="1" kern="1000" spc="30" smtClean="0">
                                                      <a:latin typeface="Cambria Math"/>
                                                    </a:rPr>
                                                  </m:ctrlPr>
                                                </m:sSupPr>
                                                <m:e>
                                                  <m:r>
                                                    <a:rPr lang="en-US" sz="1700" b="0" i="1" kern="1000" spc="30" smtClean="0">
                                                      <a:latin typeface="Cambria Math"/>
                                                    </a:rPr>
                                                    <m:t>𝑥</m:t>
                                                  </m:r>
                                                </m:e>
                                                <m:sup>
                                                  <m:r>
                                                    <a:rPr lang="en-US" sz="1700" b="0" i="1" kern="1000" spc="30" smtClean="0">
                                                      <a:latin typeface="Cambria Math"/>
                                                    </a:rPr>
                                                    <m:t>∗</m:t>
                                                  </m:r>
                                                  <m:d>
                                                    <m:dPr>
                                                      <m:ctrlPr>
                                                        <a:rPr lang="en-US" sz="1700" b="0" i="1" kern="1000" spc="30" smtClean="0">
                                                          <a:latin typeface="Cambria Math"/>
                                                        </a:rPr>
                                                      </m:ctrlPr>
                                                    </m:dPr>
                                                    <m:e>
                                                      <m:r>
                                                        <a:rPr lang="en-US" sz="1700" b="0" i="1" kern="1000" spc="30" smtClean="0">
                                                          <a:latin typeface="Cambria Math"/>
                                                        </a:rPr>
                                                        <m:t>𝑑</m:t>
                                                      </m:r>
                                                    </m:e>
                                                  </m:d>
                                                </m:sup>
                                              </m:sSup>
                                              <m:r>
                                                <a:rPr lang="en-US" sz="1700" b="0" i="1" kern="1000" spc="30" smtClean="0">
                                                  <a:latin typeface="Cambria Math"/>
                                                </a:rPr>
                                                <m:t>|</m:t>
                                              </m:r>
                                            </m:num>
                                            <m:den>
                                              <m:sSup>
                                                <m:sSupPr>
                                                  <m:ctrlPr>
                                                    <a:rPr lang="en-US" sz="1700" b="0" i="1" kern="1000" spc="30" smtClean="0">
                                                      <a:latin typeface="Cambria Math"/>
                                                    </a:rPr>
                                                  </m:ctrlPr>
                                                </m:sSupPr>
                                                <m:e>
                                                  <m:r>
                                                    <a:rPr lang="en-US" sz="1700" b="0" i="1" kern="1000" spc="30" smtClean="0">
                                                      <a:latin typeface="Cambria Math"/>
                                                    </a:rPr>
                                                    <m:t>𝜂</m:t>
                                                  </m:r>
                                                </m:e>
                                                <m:sup>
                                                  <m:d>
                                                    <m:dPr>
                                                      <m:ctrlPr>
                                                        <a:rPr lang="en-US" sz="1700" b="0" i="1" kern="1000" spc="30" smtClean="0">
                                                          <a:latin typeface="Cambria Math"/>
                                                        </a:rPr>
                                                      </m:ctrlPr>
                                                    </m:dPr>
                                                    <m:e>
                                                      <m:r>
                                                        <a:rPr lang="en-US" sz="1700" b="0" i="1" kern="1000" spc="30" smtClean="0">
                                                          <a:latin typeface="Cambria Math"/>
                                                        </a:rPr>
                                                        <m:t>𝑑</m:t>
                                                      </m:r>
                                                    </m:e>
                                                  </m:d>
                                                </m:sup>
                                              </m:sSup>
                                            </m:den>
                                          </m:f>
                                        </m:e>
                                      </m:d>
                                    </m:e>
                                    <m:sup>
                                      <m:sSup>
                                        <m:sSupPr>
                                          <m:ctrlPr>
                                            <a:rPr lang="en-US" sz="1700" b="0" i="1" kern="1000" spc="30" smtClean="0">
                                              <a:latin typeface="Cambria Math"/>
                                            </a:rPr>
                                          </m:ctrlPr>
                                        </m:sSupPr>
                                        <m:e>
                                          <m:r>
                                            <a:rPr lang="en-US" sz="1700" b="0" i="1" kern="1000" spc="30" smtClean="0">
                                              <a:latin typeface="Cambria Math"/>
                                            </a:rPr>
                                            <m:t>𝛼</m:t>
                                          </m:r>
                                        </m:e>
                                        <m:sup>
                                          <m:r>
                                            <a:rPr lang="en-US" sz="1700" b="0" i="1" kern="1000" spc="30" smtClean="0">
                                              <a:latin typeface="Cambria Math"/>
                                            </a:rPr>
                                            <m:t>(</m:t>
                                          </m:r>
                                          <m:r>
                                            <a:rPr lang="en-US" sz="1700" b="0" i="1" kern="1000" spc="30" smtClean="0">
                                              <a:latin typeface="Cambria Math"/>
                                            </a:rPr>
                                            <m:t>𝑑</m:t>
                                          </m:r>
                                          <m:r>
                                            <a:rPr lang="en-US" sz="1700" b="0" i="1" kern="1000" spc="30" smtClean="0">
                                              <a:latin typeface="Cambria Math"/>
                                            </a:rPr>
                                            <m:t>)</m:t>
                                          </m:r>
                                        </m:sup>
                                      </m:sSup>
                                    </m:sup>
                                  </m:sSup>
                                </m:e>
                              </m:d>
                            </m:e>
                          </m:func>
                        </m:e>
                      </m:nary>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150845" y="3140968"/>
                <a:ext cx="5885651" cy="97281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smtClean="0">
                <a:latin typeface="+mn-lt"/>
              </a:rPr>
              <a:t>Probability distribution of functions</a:t>
            </a:r>
            <a:endParaRPr lang="en-US" b="1" dirty="0">
              <a:latin typeface="+mn-lt"/>
            </a:endParaRPr>
          </a:p>
        </p:txBody>
      </p:sp>
      <p:cxnSp>
        <p:nvCxnSpPr>
          <p:cNvPr id="10" name="Straight Connector 9"/>
          <p:cNvCxnSpPr/>
          <p:nvPr/>
        </p:nvCxnSpPr>
        <p:spPr bwMode="auto">
          <a:xfrm>
            <a:off x="3439448" y="2966966"/>
            <a:ext cx="0" cy="533496"/>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a:t>
            </a:r>
            <a:r>
              <a:rPr lang="en-US" sz="1700" dirty="0" smtClean="0">
                <a:solidFill>
                  <a:srgbClr val="505050"/>
                </a:solidFill>
                <a:latin typeface="+mn-lt"/>
              </a:rPr>
              <a:t>ean function</a:t>
            </a:r>
            <a:endParaRPr lang="en-US" sz="1700" dirty="0">
              <a:solidFill>
                <a:srgbClr val="505050"/>
              </a:solidFill>
              <a:latin typeface="+mn-lt"/>
            </a:endParaRP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a:t>
            </a:r>
            <a:r>
              <a:rPr lang="en-US" sz="1700" dirty="0" smtClean="0">
                <a:solidFill>
                  <a:srgbClr val="505050"/>
                </a:solidFill>
                <a:latin typeface="+mn-lt"/>
              </a:rPr>
              <a:t>rocess variance</a:t>
            </a:r>
            <a:endParaRPr lang="en-US" sz="1700" b="1" dirty="0">
              <a:solidFill>
                <a:srgbClr val="505050"/>
              </a:solidFill>
              <a:latin typeface="+mn-lt"/>
            </a:endParaRPr>
          </a:p>
        </p:txBody>
      </p:sp>
      <p:sp>
        <p:nvSpPr>
          <p:cNvPr id="15" name="Rectangle 14"/>
          <p:cNvSpPr/>
          <p:nvPr/>
        </p:nvSpPr>
        <p:spPr>
          <a:xfrm>
            <a:off x="3467700" y="2924944"/>
            <a:ext cx="2112412" cy="615553"/>
          </a:xfrm>
          <a:prstGeom prst="rect">
            <a:avLst/>
          </a:prstGeom>
        </p:spPr>
        <p:txBody>
          <a:bodyPr wrap="square">
            <a:spAutoFit/>
          </a:bodyPr>
          <a:lstStyle/>
          <a:p>
            <a:r>
              <a:rPr lang="en-US" sz="1700" dirty="0" smtClean="0">
                <a:solidFill>
                  <a:srgbClr val="505050"/>
                </a:solidFill>
                <a:latin typeface="+mn-lt"/>
              </a:rPr>
              <a:t>correlation (kernel) </a:t>
            </a:r>
            <a:br>
              <a:rPr lang="en-US" sz="1700" dirty="0" smtClean="0">
                <a:solidFill>
                  <a:srgbClr val="505050"/>
                </a:solidFill>
                <a:latin typeface="+mn-lt"/>
              </a:rPr>
            </a:br>
            <a:r>
              <a:rPr lang="en-US" sz="1700" dirty="0" smtClean="0">
                <a:solidFill>
                  <a:srgbClr val="505050"/>
                </a:solidFill>
                <a:latin typeface="+mn-lt"/>
              </a:rPr>
              <a:t>function</a:t>
            </a:r>
            <a:endParaRPr lang="en-US" sz="1700" dirty="0">
              <a:solidFill>
                <a:srgbClr val="505050"/>
              </a:solidFill>
              <a:latin typeface="+mn-lt"/>
            </a:endParaRP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1" name="Rectangle 20"/>
              <p:cNvSpPr/>
              <p:nvPr/>
            </p:nvSpPr>
            <p:spPr>
              <a:xfrm>
                <a:off x="5724127" y="2432536"/>
                <a:ext cx="3404657" cy="615553"/>
              </a:xfrm>
              <a:prstGeom prst="rect">
                <a:avLst/>
              </a:prstGeom>
            </p:spPr>
            <p:txBody>
              <a:bodyPr wrap="square">
                <a:spAutoFit/>
              </a:bodyPr>
              <a:lstStyle/>
              <a:p>
                <a:r>
                  <a:rPr lang="en-US" sz="1700" dirty="0" smtClean="0">
                    <a:solidFill>
                      <a:srgbClr val="505050"/>
                    </a:solidFill>
                    <a:latin typeface="+mn-lt"/>
                  </a:rPr>
                  <a:t>e.g., </a:t>
                </a:r>
                <a:r>
                  <a:rPr lang="en-US" sz="1700" b="1" dirty="0" smtClean="0">
                    <a:solidFill>
                      <a:srgbClr val="505050"/>
                    </a:solidFill>
                    <a:latin typeface="+mn-lt"/>
                  </a:rPr>
                  <a:t>power-exponential correlation</a:t>
                </a:r>
                <a:r>
                  <a:rPr lang="en-US" sz="1700" dirty="0" smtClean="0">
                    <a:solidFill>
                      <a:srgbClr val="505050"/>
                    </a:solidFill>
                    <a:latin typeface="+mn-lt"/>
                  </a:rPr>
                  <a:t>,</a:t>
                </a:r>
                <a:br>
                  <a:rPr lang="en-US" sz="1700" dirty="0" smtClean="0">
                    <a:solidFill>
                      <a:srgbClr val="505050"/>
                    </a:solidFill>
                    <a:latin typeface="+mn-lt"/>
                  </a:rPr>
                </a:br>
                <a:r>
                  <a:rPr lang="en-US" sz="1700" dirty="0">
                    <a:solidFill>
                      <a:srgbClr val="505050"/>
                    </a:solidFill>
                    <a:latin typeface="+mn-lt"/>
                  </a:rPr>
                  <a:t>a</a:t>
                </a:r>
                <a:r>
                  <a:rPr lang="en-US" sz="1700" dirty="0" smtClean="0">
                    <a:solidFill>
                      <a:srgbClr val="505050"/>
                    </a:solidFill>
                    <a:latin typeface="+mn-lt"/>
                  </a:rPr>
                  <a:t> 2-parameter </a:t>
                </a:r>
                <a14:m>
                  <m:oMath xmlns:m="http://schemas.openxmlformats.org/officeDocument/2006/math">
                    <m:d>
                      <m:dPr>
                        <m:ctrlPr>
                          <a:rPr lang="en-US" sz="1700" i="1" smtClean="0">
                            <a:solidFill>
                              <a:srgbClr val="505050"/>
                            </a:solidFill>
                            <a:latin typeface="Cambria Math"/>
                          </a:rPr>
                        </m:ctrlPr>
                      </m:dPr>
                      <m:e>
                        <m:r>
                          <a:rPr lang="en-US" sz="1700" b="0" i="1" smtClean="0">
                            <a:solidFill>
                              <a:srgbClr val="505050"/>
                            </a:solidFill>
                            <a:latin typeface="Cambria Math"/>
                          </a:rPr>
                          <m:t>𝛼</m:t>
                        </m:r>
                        <m:r>
                          <a:rPr lang="en-US" sz="1700" b="0" i="1" smtClean="0">
                            <a:solidFill>
                              <a:srgbClr val="505050"/>
                            </a:solidFill>
                            <a:latin typeface="Cambria Math"/>
                          </a:rPr>
                          <m:t> &amp; </m:t>
                        </m:r>
                        <m:r>
                          <a:rPr lang="en-US" sz="1700" b="0" i="1" smtClean="0">
                            <a:solidFill>
                              <a:srgbClr val="505050"/>
                            </a:solidFill>
                            <a:latin typeface="Cambria Math"/>
                          </a:rPr>
                          <m:t>𝜂</m:t>
                        </m:r>
                      </m:e>
                    </m:d>
                  </m:oMath>
                </a14:m>
                <a:r>
                  <a:rPr lang="en-US" sz="1700" dirty="0" smtClean="0">
                    <a:solidFill>
                      <a:srgbClr val="505050"/>
                    </a:solidFill>
                    <a:latin typeface="+mn-lt"/>
                  </a:rPr>
                  <a:t> function</a:t>
                </a:r>
                <a:endParaRPr lang="en-US" sz="1700" dirty="0">
                  <a:solidFill>
                    <a:srgbClr val="505050"/>
                  </a:solidFill>
                  <a:latin typeface="+mn-lt"/>
                </a:endParaRPr>
              </a:p>
            </p:txBody>
          </p:sp>
        </mc:Choice>
        <mc:Fallback xmlns="">
          <p:sp>
            <p:nvSpPr>
              <p:cNvPr id="21" name="Rectangle 20"/>
              <p:cNvSpPr>
                <a:spLocks noRot="1" noChangeAspect="1" noMove="1" noResize="1" noEditPoints="1" noAdjustHandles="1" noChangeArrowheads="1" noChangeShapeType="1" noTextEdit="1"/>
              </p:cNvSpPr>
              <p:nvPr/>
            </p:nvSpPr>
            <p:spPr>
              <a:xfrm>
                <a:off x="5724127" y="2432536"/>
                <a:ext cx="3404657" cy="615553"/>
              </a:xfrm>
              <a:prstGeom prst="rect">
                <a:avLst/>
              </a:prstGeom>
              <a:blipFill rotWithShape="1">
                <a:blip r:embed="rId8"/>
                <a:stretch>
                  <a:fillRect l="-1252" t="-2970" r="-537" b="-12871"/>
                </a:stretch>
              </a:blipFill>
            </p:spPr>
            <p:txBody>
              <a:bodyPr/>
              <a:lstStyle/>
              <a:p>
                <a:r>
                  <a:rPr lang="en-US">
                    <a:noFill/>
                  </a:rPr>
                  <a:t> </a:t>
                </a:r>
              </a:p>
            </p:txBody>
          </p:sp>
        </mc:Fallback>
      </mc:AlternateContent>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smtClean="0">
                    <a:latin typeface="+mn-lt"/>
                  </a:rPr>
                  <a:t>Gaussian process is a </a:t>
                </a:r>
                <a:r>
                  <a:rPr lang="en-US" sz="2000" b="1" dirty="0" smtClean="0">
                    <a:latin typeface="+mn-lt"/>
                  </a:rPr>
                  <a:t>Gaussian with continuous </a:t>
                </a:r>
                <a:r>
                  <a:rPr lang="en-US" sz="2000" b="1" dirty="0">
                    <a:latin typeface="+mn-lt"/>
                  </a:rPr>
                  <a:t>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smtClean="0">
                <a:latin typeface="+mn-lt"/>
              </a:rPr>
              <a:t>Application in </a:t>
            </a:r>
            <a:r>
              <a:rPr lang="en-US" sz="1800" b="1" dirty="0" smtClean="0">
                <a:latin typeface="+mn-lt"/>
              </a:rPr>
              <a:t>Regression</a:t>
            </a:r>
            <a:endParaRPr lang="en-US" sz="1800" b="1" dirty="0">
              <a:latin typeface="+mn-lt"/>
            </a:endParaRP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49" name="Straight Connector 48"/>
          <p:cNvCxnSpPr/>
          <p:nvPr/>
        </p:nvCxnSpPr>
        <p:spPr bwMode="auto">
          <a:xfrm>
            <a:off x="6444208" y="3135686"/>
            <a:ext cx="2520280"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Constructing GP </a:t>
            </a:r>
            <a:r>
              <a:rPr lang="en-US" dirty="0" err="1" smtClean="0"/>
              <a:t>Metamodel</a:t>
            </a:r>
            <a:r>
              <a:rPr lang="en-US" dirty="0" smtClean="0"/>
              <a:t>:</a:t>
            </a:r>
            <a:br>
              <a:rPr lang="en-US" dirty="0" smtClean="0"/>
            </a:br>
            <a:r>
              <a:rPr lang="en-US" dirty="0" smtClean="0"/>
              <a:t>Training and Testing</a:t>
            </a:r>
            <a:endParaRPr lang="en-US" dirty="0"/>
          </a:p>
        </p:txBody>
      </p:sp>
      <p:pic>
        <p:nvPicPr>
          <p:cNvPr id="1027" name="Picture 3" descr="W:\project\stars\workspace\RND\SB-RND-ACT-006-13\WD41\projects\temp\wd41-all\figures\defense\figures\plotTraceRu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smtClean="0">
                <a:latin typeface="+mn-lt"/>
              </a:rPr>
              <a:t>Validation/Testing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323528" y="4459955"/>
            <a:ext cx="1804606" cy="663839"/>
          </a:xfrm>
          <a:prstGeom prst="rect">
            <a:avLst/>
          </a:prstGeom>
          <a:noFill/>
        </p:spPr>
        <p:txBody>
          <a:bodyPr wrap="none" lIns="0" tIns="0" rIns="0" bIns="0" rtlCol="0">
            <a:noAutofit/>
          </a:bodyPr>
          <a:lstStyle/>
          <a:p>
            <a:pPr>
              <a:lnSpc>
                <a:spcPct val="110000"/>
              </a:lnSpc>
              <a:spcBef>
                <a:spcPts val="0"/>
              </a:spcBef>
            </a:pPr>
            <a:r>
              <a:rPr lang="en-US" sz="2000" b="1" kern="1000" spc="30" dirty="0" smtClean="0">
                <a:latin typeface="+mn-lt"/>
                <a:cs typeface="Franklin Gothic Book"/>
              </a:rPr>
              <a:t>Design of</a:t>
            </a:r>
            <a:br>
              <a:rPr lang="en-US" sz="2000" b="1" kern="1000" spc="30" dirty="0" smtClean="0">
                <a:latin typeface="+mn-lt"/>
                <a:cs typeface="Franklin Gothic Book"/>
              </a:rPr>
            </a:br>
            <a:r>
              <a:rPr lang="en-US" sz="2000" b="1" kern="1000" spc="30" dirty="0" smtClean="0">
                <a:latin typeface="+mn-lt"/>
                <a:cs typeface="Franklin Gothic Book"/>
              </a:rPr>
              <a:t>Experiment</a:t>
            </a:r>
            <a:endParaRPr lang="en-US" sz="2000" b="1" kern="1000" spc="30" dirty="0" smtClean="0">
              <a:latin typeface="+mn-lt"/>
              <a:cs typeface="Franklin Gothic Book"/>
            </a:endParaRP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Training</a:t>
            </a:r>
            <a:br>
              <a:rPr lang="en-US" sz="2000" b="1" kern="1000" spc="30" dirty="0" smtClean="0">
                <a:latin typeface="+mn-lt"/>
                <a:cs typeface="Franklin Gothic Book"/>
              </a:rPr>
            </a:br>
            <a:r>
              <a:rPr lang="en-US" sz="2000" b="1" kern="1000" spc="30" dirty="0" smtClean="0">
                <a:latin typeface="+mn-lt"/>
                <a:cs typeface="Franklin Gothic Book"/>
              </a:rPr>
              <a:t>Runs</a:t>
            </a:r>
            <a:endParaRPr lang="en-US" sz="2000" b="1" kern="1000" spc="30" dirty="0" smtClean="0">
              <a:latin typeface="+mn-lt"/>
              <a:cs typeface="Franklin Gothic Book"/>
            </a:endParaRP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smtClean="0">
                <a:latin typeface="+mn-lt"/>
                <a:cs typeface="Franklin Gothic Book"/>
              </a:rPr>
              <a:t>Validation/Testing</a:t>
            </a:r>
            <a:r>
              <a:rPr lang="en-US" sz="2000" b="1" kern="1000" spc="30" dirty="0">
                <a:latin typeface="+mn-lt"/>
                <a:cs typeface="Franklin Gothic Book"/>
              </a:rPr>
              <a:t/>
            </a:r>
            <a:br>
              <a:rPr lang="en-US" sz="2000" b="1" kern="1000" spc="30" dirty="0">
                <a:latin typeface="+mn-lt"/>
                <a:cs typeface="Franklin Gothic Book"/>
              </a:rPr>
            </a:br>
            <a:r>
              <a:rPr lang="en-US" sz="2000" b="1" kern="1000" spc="30" dirty="0" smtClean="0">
                <a:latin typeface="+mn-lt"/>
                <a:cs typeface="Franklin Gothic Book"/>
              </a:rPr>
              <a:t>Runs</a:t>
            </a:r>
            <a:endParaRPr lang="en-US" sz="2000" b="1" kern="1000" spc="30" dirty="0" smtClean="0">
              <a:latin typeface="+mn-lt"/>
              <a:cs typeface="Franklin Gothic Book"/>
            </a:endParaRPr>
          </a:p>
        </p:txBody>
      </p:sp>
      <mc:AlternateContent xmlns:mc="http://schemas.openxmlformats.org/markup-compatibility/2006">
        <mc:Choice xmlns:a14="http://schemas.microsoft.com/office/drawing/2010/main"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5"/>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smtClean="0">
                <a:latin typeface="+mn-lt"/>
                <a:cs typeface="Franklin Gothic Book"/>
              </a:rPr>
              <a:t>Model fitting</a:t>
            </a:r>
            <a:endParaRPr lang="en-US" sz="2000" b="1" kern="1000" spc="30" dirty="0" smtClean="0">
              <a:latin typeface="+mn-lt"/>
              <a:cs typeface="Franklin Gothic Book"/>
            </a:endParaRPr>
          </a:p>
        </p:txBody>
      </p:sp>
      <p:sp>
        <p:nvSpPr>
          <p:cNvPr id="26" name="TextBox 25"/>
          <p:cNvSpPr txBox="1"/>
          <p:nvPr/>
        </p:nvSpPr>
        <p:spPr>
          <a:xfrm>
            <a:off x="107504" y="5307535"/>
            <a:ext cx="2736304" cy="1001785"/>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Different training</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sample sizes</a:t>
            </a:r>
          </a:p>
          <a:p>
            <a:pPr marL="180975" indent="-180975">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Different design schemes</a:t>
            </a:r>
            <a:endParaRPr lang="en-US" sz="1800" b="1" kern="1000" spc="30" dirty="0" smtClean="0">
              <a:latin typeface="+mn-lt"/>
              <a:cs typeface="Franklin Gothic Book"/>
            </a:endParaRPr>
          </a:p>
        </p:txBody>
      </p:sp>
      <p:cxnSp>
        <p:nvCxnSpPr>
          <p:cNvPr id="27" name="Straight Connector 26"/>
          <p:cNvCxnSpPr/>
          <p:nvPr/>
        </p:nvCxnSpPr>
        <p:spPr bwMode="auto">
          <a:xfrm>
            <a:off x="251520" y="5134206"/>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8" name="TextBox 27"/>
          <p:cNvSpPr txBox="1"/>
          <p:nvPr/>
        </p:nvSpPr>
        <p:spPr>
          <a:xfrm>
            <a:off x="7989849" y="2562932"/>
            <a:ext cx="1075796" cy="1001785"/>
          </a:xfrm>
          <a:prstGeom prst="rect">
            <a:avLst/>
          </a:prstGeom>
          <a:noFill/>
        </p:spPr>
        <p:txBody>
          <a:bodyPr wrap="none" lIns="0" tIns="0" rIns="0" bIns="0" rtlCol="0">
            <a:noAutofit/>
          </a:bodyPr>
          <a:lstStyle/>
          <a:p>
            <a:pPr>
              <a:lnSpc>
                <a:spcPct val="110000"/>
              </a:lnSpc>
              <a:spcBef>
                <a:spcPts val="0"/>
              </a:spcBef>
            </a:pPr>
            <a:r>
              <a:rPr lang="en-US" sz="1800" b="1" kern="1000" spc="30" dirty="0" smtClean="0">
                <a:solidFill>
                  <a:srgbClr val="505050"/>
                </a:solidFill>
                <a:latin typeface="+mn-lt"/>
                <a:cs typeface="Franklin Gothic Book"/>
              </a:rPr>
              <a:t>Different </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covariance</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kernels</a:t>
            </a:r>
            <a:endParaRPr lang="en-US" sz="1800" b="1" kern="1000" spc="30" dirty="0" smtClean="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7715014" cy="400110"/>
          </a:xfrm>
          <a:prstGeom prst="rect">
            <a:avLst/>
          </a:prstGeom>
        </p:spPr>
        <p:txBody>
          <a:bodyPr wrap="square">
            <a:spAutoFit/>
          </a:bodyPr>
          <a:lstStyle/>
          <a:p>
            <a:r>
              <a:rPr lang="en-US" sz="2000" dirty="0" smtClean="0">
                <a:latin typeface="+mn-lt"/>
              </a:rPr>
              <a:t>Different factors involved in the construction of GP </a:t>
            </a:r>
            <a:r>
              <a:rPr lang="en-US" sz="2000" dirty="0" err="1" smtClean="0">
                <a:latin typeface="+mn-lt"/>
              </a:rPr>
              <a:t>Metamodel</a:t>
            </a:r>
            <a:endParaRPr lang="en-US" sz="2000" b="1" dirty="0">
              <a:latin typeface="+mn-lt"/>
            </a:endParaRPr>
          </a:p>
        </p:txBody>
      </p:sp>
      <p:sp>
        <p:nvSpPr>
          <p:cNvPr id="39" name="TextBox 38"/>
          <p:cNvSpPr txBox="1"/>
          <p:nvPr/>
        </p:nvSpPr>
        <p:spPr>
          <a:xfrm>
            <a:off x="6084167" y="5854529"/>
            <a:ext cx="2313247"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solidFill>
                  <a:srgbClr val="505050"/>
                </a:solidFill>
                <a:latin typeface="+mn-lt"/>
                <a:cs typeface="Franklin Gothic Book"/>
              </a:rPr>
              <a:t>Prediction of </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validation/testing runs</a:t>
            </a:r>
            <a:endParaRPr lang="en-US" sz="1800" b="1" kern="1000" spc="30" dirty="0" smtClean="0">
              <a:latin typeface="+mn-lt"/>
              <a:cs typeface="Franklin Gothic Book"/>
            </a:endParaRPr>
          </a:p>
        </p:txBody>
      </p:sp>
      <p:pic>
        <p:nvPicPr>
          <p:cNvPr id="49" name="Picture 3" descr="W:\project\stars\workspace\RND\SB-RND-ACT-006-13\WD41\projects\temp\wd41-all\figures\defense\figures\plotTraceRu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Dealing with Multivariate Output:</a:t>
            </a:r>
            <a:br>
              <a:rPr lang="en-US" dirty="0" smtClean="0"/>
            </a:br>
            <a:r>
              <a:rPr lang="en-US" dirty="0" smtClean="0"/>
              <a:t>Principal Component Analysis</a:t>
            </a:r>
            <a:endParaRPr lang="en-US" dirty="0"/>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a:t>
            </a:r>
            <a:r>
              <a:rPr lang="en-US" sz="1800" dirty="0" smtClean="0">
                <a:latin typeface="+mn-lt"/>
              </a:rPr>
              <a:t>utput of the TRACE model of FEBA is highly </a:t>
            </a:r>
            <a:r>
              <a:rPr lang="en-US" sz="1800" b="1" dirty="0" smtClean="0">
                <a:latin typeface="+mn-lt"/>
              </a:rPr>
              <a:t>multivariate</a:t>
            </a:r>
            <a:r>
              <a:rPr lang="en-US" sz="1800" dirty="0" smtClean="0">
                <a:latin typeface="+mn-lt"/>
              </a:rPr>
              <a:t>.</a:t>
            </a:r>
            <a:endParaRPr lang="en-US" sz="1800" b="1" dirty="0">
              <a:latin typeface="+mn-lt"/>
            </a:endParaRPr>
          </a:p>
        </p:txBody>
      </p:sp>
      <mc:AlternateContent xmlns:mc="http://schemas.openxmlformats.org/markup-compatibility/2006">
        <mc:Choice xmlns:a14="http://schemas.microsoft.com/office/drawing/2010/main" Requires="a14">
          <p:graphicFrame>
            <p:nvGraphicFramePr>
              <p:cNvPr id="34" name="Table 33"/>
              <p:cNvGraphicFramePr>
                <a:graphicFrameLocks noGrp="1"/>
              </p:cNvGraphicFramePr>
              <p:nvPr>
                <p:extLst>
                  <p:ext uri="{D42A27DB-BD31-4B8C-83A1-F6EECF244321}">
                    <p14:modId xmlns:p14="http://schemas.microsoft.com/office/powerpoint/2010/main" val="31804762"/>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gridCol w="2715714"/>
                  </a:tblGrid>
                  <a:tr h="288032">
                    <a:tc>
                      <a:txBody>
                        <a:bodyPr/>
                        <a:lstStyle/>
                        <a:p>
                          <a:pPr algn="ctr"/>
                          <a:r>
                            <a:rPr lang="en-US" sz="1800" dirty="0" smtClean="0">
                              <a:solidFill>
                                <a:schemeClr val="tx1"/>
                              </a:solidFill>
                              <a:latin typeface="+mn-lt"/>
                            </a:rPr>
                            <a:t>Output Type</a:t>
                          </a:r>
                          <a:endParaRPr lang="en-US" sz="18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smtClean="0">
                              <a:solidFill>
                                <a:schemeClr val="tx1"/>
                              </a:solidFill>
                            </a:rPr>
                            <a:t># of outputs</a:t>
                          </a:r>
                          <a:r>
                            <a:rPr lang="en-US" sz="1800" b="0" baseline="0" dirty="0" smtClean="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sz="1800" dirty="0" smtClean="0">
                              <a:solidFill>
                                <a:schemeClr val="tx1"/>
                              </a:solidFill>
                              <a:latin typeface="+mn-lt"/>
                            </a:rPr>
                            <a:t>Clad Temperature</a:t>
                          </a:r>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r>
                  <a:tr h="370840">
                    <a:tc>
                      <a:txBody>
                        <a:bodyPr/>
                        <a:lstStyle/>
                        <a:p>
                          <a:pPr algn="ctr"/>
                          <a:r>
                            <a:rPr lang="en-US" sz="1800" dirty="0" smtClean="0">
                              <a:solidFill>
                                <a:schemeClr val="tx1"/>
                              </a:solidFill>
                              <a:latin typeface="+mn-lt"/>
                            </a:rPr>
                            <a:t>Pressure</a:t>
                          </a:r>
                          <a:r>
                            <a:rPr lang="en-US" sz="1800" baseline="0" dirty="0" smtClean="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tr>
                  <a:tr h="370840">
                    <a:tc>
                      <a:txBody>
                        <a:bodyPr/>
                        <a:lstStyle/>
                        <a:p>
                          <a:pPr algn="ctr"/>
                          <a:r>
                            <a:rPr lang="en-US" sz="1800" dirty="0" smtClean="0">
                              <a:solidFill>
                                <a:schemeClr val="tx1"/>
                              </a:solidFill>
                              <a:latin typeface="+mn-lt"/>
                            </a:rPr>
                            <a:t>Liquid Carryover</a:t>
                          </a:r>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Choice>
        <mc:Fallback>
          <p:graphicFrame>
            <p:nvGraphicFramePr>
              <p:cNvPr id="34" name="Table 33"/>
              <p:cNvGraphicFramePr>
                <a:graphicFrameLocks noGrp="1"/>
              </p:cNvGraphicFramePr>
              <p:nvPr>
                <p:extLst>
                  <p:ext uri="{D42A27DB-BD31-4B8C-83A1-F6EECF244321}">
                    <p14:modId xmlns:p14="http://schemas.microsoft.com/office/powerpoint/2010/main" val="31804762"/>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gridCol w="2715714"/>
                  </a:tblGrid>
                  <a:tr h="365760">
                    <a:tc>
                      <a:txBody>
                        <a:bodyPr/>
                        <a:lstStyle/>
                        <a:p>
                          <a:pPr algn="ctr"/>
                          <a:r>
                            <a:rPr lang="en-US" sz="1800" dirty="0" smtClean="0">
                              <a:solidFill>
                                <a:schemeClr val="tx1"/>
                              </a:solidFill>
                              <a:latin typeface="+mn-lt"/>
                            </a:rPr>
                            <a:t>Output Type</a:t>
                          </a:r>
                          <a:endParaRPr lang="en-US" sz="18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B w="12700" cap="flat" cmpd="sng" algn="ctr">
                          <a:solidFill>
                            <a:schemeClr val="tx1"/>
                          </a:solidFill>
                          <a:prstDash val="solid"/>
                          <a:round/>
                          <a:headEnd type="none" w="med" len="med"/>
                          <a:tailEnd type="none" w="med" len="med"/>
                        </a:lnB>
                        <a:blipFill rotWithShape="1">
                          <a:blip r:embed="rId2"/>
                          <a:stretch>
                            <a:fillRect l="-69283" t="-8333" b="-330000"/>
                          </a:stretch>
                        </a:blipFill>
                      </a:tcPr>
                    </a:tc>
                  </a:tr>
                  <a:tr h="370840">
                    <a:tc>
                      <a:txBody>
                        <a:bodyPr/>
                        <a:lstStyle/>
                        <a:p>
                          <a:pPr algn="ctr"/>
                          <a:r>
                            <a:rPr lang="en-US" sz="1800" dirty="0" smtClean="0">
                              <a:solidFill>
                                <a:schemeClr val="tx1"/>
                              </a:solidFill>
                              <a:latin typeface="+mn-lt"/>
                            </a:rPr>
                            <a:t>Clad Temperature</a:t>
                          </a:r>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2"/>
                          <a:stretch>
                            <a:fillRect l="-69283" t="-106557" b="-224590"/>
                          </a:stretch>
                        </a:blipFill>
                      </a:tcPr>
                    </a:tc>
                  </a:tr>
                  <a:tr h="370840">
                    <a:tc>
                      <a:txBody>
                        <a:bodyPr/>
                        <a:lstStyle/>
                        <a:p>
                          <a:pPr algn="ctr"/>
                          <a:r>
                            <a:rPr lang="en-US" sz="1800" dirty="0" smtClean="0">
                              <a:solidFill>
                                <a:schemeClr val="tx1"/>
                              </a:solidFill>
                              <a:latin typeface="+mn-lt"/>
                            </a:rPr>
                            <a:t>Pressure</a:t>
                          </a:r>
                          <a:r>
                            <a:rPr lang="en-US" sz="1800" baseline="0" dirty="0" smtClean="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2"/>
                          <a:stretch>
                            <a:fillRect l="-69283" t="-206557" b="-124590"/>
                          </a:stretch>
                        </a:blipFill>
                      </a:tcPr>
                    </a:tc>
                  </a:tr>
                  <a:tr h="370840">
                    <a:tc>
                      <a:txBody>
                        <a:bodyPr/>
                        <a:lstStyle/>
                        <a:p>
                          <a:pPr algn="ctr"/>
                          <a:r>
                            <a:rPr lang="en-US" sz="1800" dirty="0" smtClean="0">
                              <a:solidFill>
                                <a:schemeClr val="tx1"/>
                              </a:solidFill>
                              <a:latin typeface="+mn-lt"/>
                            </a:rPr>
                            <a:t>Liquid Carryover</a:t>
                          </a:r>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2"/>
                          <a:stretch>
                            <a:fillRect l="-69283" t="-306557" b="-24590"/>
                          </a:stretch>
                        </a:blipFill>
                      </a:tcPr>
                    </a:tc>
                  </a:tr>
                </a:tbl>
              </a:graphicData>
            </a:graphic>
          </p:graphicFrame>
        </mc:Fallback>
      </mc:AlternateContent>
      <p:sp>
        <p:nvSpPr>
          <p:cNvPr id="35" name="Rectangle 34"/>
          <p:cNvSpPr/>
          <p:nvPr/>
        </p:nvSpPr>
        <p:spPr>
          <a:xfrm>
            <a:off x="684213" y="2203669"/>
            <a:ext cx="4175125" cy="646331"/>
          </a:xfrm>
          <a:prstGeom prst="rect">
            <a:avLst/>
          </a:prstGeom>
        </p:spPr>
        <p:txBody>
          <a:bodyPr wrap="square">
            <a:spAutoFit/>
          </a:bodyPr>
          <a:lstStyle/>
          <a:p>
            <a:r>
              <a:rPr lang="en-US" sz="1800" dirty="0">
                <a:latin typeface="+mn-lt"/>
              </a:rPr>
              <a:t>Dimension reduction by </a:t>
            </a: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mc:Choice xmlns:a14="http://schemas.microsoft.com/office/drawing/2010/main" Requires="a14">
          <p:sp>
            <p:nvSpPr>
              <p:cNvPr id="36" name="TextBox 35"/>
              <p:cNvSpPr txBox="1"/>
              <p:nvPr/>
            </p:nvSpPr>
            <p:spPr>
              <a:xfrm>
                <a:off x="827088" y="3346945"/>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p:sp>
            <p:nvSpPr>
              <p:cNvPr id="36" name="TextBox 35"/>
              <p:cNvSpPr txBox="1">
                <a:spLocks noRot="1" noChangeAspect="1" noMove="1" noResize="1" noEditPoints="1" noAdjustHandles="1" noChangeArrowheads="1" noChangeShapeType="1" noTextEdit="1"/>
              </p:cNvSpPr>
              <p:nvPr/>
            </p:nvSpPr>
            <p:spPr>
              <a:xfrm>
                <a:off x="827088" y="3346945"/>
                <a:ext cx="3384872" cy="432660"/>
              </a:xfrm>
              <a:prstGeom prst="rect">
                <a:avLst/>
              </a:prstGeom>
              <a:blipFill rotWithShape="1">
                <a:blip r:embed="rId3"/>
                <a:stretch>
                  <a:fillRect/>
                </a:stretch>
              </a:blipFill>
            </p:spPr>
            <p:txBody>
              <a:bodyPr/>
              <a:lstStyle/>
              <a:p>
                <a:r>
                  <a:rPr lang="en-US">
                    <a:noFill/>
                  </a:rPr>
                  <a:t> </a:t>
                </a:r>
              </a:p>
            </p:txBody>
          </p:sp>
        </mc:Fallback>
      </mc:AlternateContent>
      <p:cxnSp>
        <p:nvCxnSpPr>
          <p:cNvPr id="37" name="Straight Connector 36"/>
          <p:cNvCxnSpPr/>
          <p:nvPr/>
        </p:nvCxnSpPr>
        <p:spPr bwMode="auto">
          <a:xfrm flipH="1">
            <a:off x="1619674" y="3301673"/>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619672" y="2970636"/>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294802"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483768"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920716" y="3789312"/>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528191" y="4092345"/>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835696" y="4110171"/>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a:t>
            </a:r>
            <a:r>
              <a:rPr lang="en-US" b="1" dirty="0" smtClean="0">
                <a:latin typeface="+mn-lt"/>
              </a:rPr>
              <a:t>components</a:t>
            </a:r>
            <a:r>
              <a:rPr lang="en-US" dirty="0" smtClean="0">
                <a:latin typeface="+mn-lt"/>
              </a:rPr>
              <a:t>)</a:t>
            </a:r>
            <a:endParaRPr lang="en-US" i="1" dirty="0">
              <a:latin typeface="+mn-lt"/>
            </a:endParaRPr>
          </a:p>
        </p:txBody>
      </p:sp>
      <p:sp>
        <p:nvSpPr>
          <p:cNvPr id="44" name="Rectangle 43"/>
          <p:cNvSpPr/>
          <p:nvPr/>
        </p:nvSpPr>
        <p:spPr>
          <a:xfrm>
            <a:off x="3131840" y="4110171"/>
            <a:ext cx="1551761" cy="338554"/>
          </a:xfrm>
          <a:prstGeom prst="rect">
            <a:avLst/>
          </a:prstGeom>
        </p:spPr>
        <p:txBody>
          <a:bodyPr wrap="square">
            <a:spAutoFit/>
          </a:bodyPr>
          <a:lstStyle/>
          <a:p>
            <a:r>
              <a:rPr lang="en-US" dirty="0">
                <a:latin typeface="+mn-lt"/>
              </a:rPr>
              <a:t>PC </a:t>
            </a:r>
            <a:r>
              <a:rPr lang="en-US" dirty="0" smtClean="0">
                <a:latin typeface="+mn-lt"/>
              </a:rPr>
              <a:t>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827088" y="4797152"/>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7088" y="4797152"/>
                <a:ext cx="5689128" cy="1054958"/>
              </a:xfrm>
              <a:prstGeom prst="rect">
                <a:avLst/>
              </a:prstGeom>
              <a:blipFill rotWithShape="1">
                <a:blip r:embed="rId4"/>
                <a:stretch>
                  <a:fillRect l="-107"/>
                </a:stretch>
              </a:blipFill>
            </p:spPr>
            <p:txBody>
              <a:bodyPr/>
              <a:lstStyle/>
              <a:p>
                <a:r>
                  <a:rPr lang="en-US">
                    <a:noFill/>
                  </a:rPr>
                  <a:t> </a:t>
                </a:r>
              </a:p>
            </p:txBody>
          </p:sp>
        </mc:Fallback>
      </mc:AlternateContent>
      <p:cxnSp>
        <p:nvCxnSpPr>
          <p:cNvPr id="46" name="Straight Connector 45"/>
          <p:cNvCxnSpPr/>
          <p:nvPr/>
        </p:nvCxnSpPr>
        <p:spPr bwMode="auto">
          <a:xfrm>
            <a:off x="5815082" y="5589240"/>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652120" y="5818038"/>
            <a:ext cx="2160240" cy="923330"/>
          </a:xfrm>
          <a:prstGeom prst="rect">
            <a:avLst/>
          </a:prstGeom>
        </p:spPr>
        <p:txBody>
          <a:bodyPr wrap="square">
            <a:spAutoFit/>
          </a:bodyPr>
          <a:lstStyle/>
          <a:p>
            <a:r>
              <a:rPr lang="en-US" sz="1800" dirty="0">
                <a:latin typeface="+mn-lt"/>
              </a:rPr>
              <a:t>PC </a:t>
            </a:r>
            <a:r>
              <a:rPr lang="en-US" sz="1800" dirty="0" smtClean="0">
                <a:latin typeface="+mn-lt"/>
              </a:rPr>
              <a:t>scores as function of input parameters</a:t>
            </a:r>
            <a:br>
              <a:rPr lang="en-US" sz="1800" dirty="0" smtClean="0">
                <a:latin typeface="+mn-lt"/>
              </a:rPr>
            </a:br>
            <a:r>
              <a:rPr lang="en-US" sz="1800" dirty="0" smtClean="0">
                <a:latin typeface="+mn-lt"/>
              </a:rPr>
              <a:t>predicted by GP</a:t>
            </a:r>
            <a:endParaRPr lang="en-US" sz="1800" i="1" dirty="0">
              <a:latin typeface="+mn-lt"/>
            </a:endParaRPr>
          </a:p>
        </p:txBody>
      </p:sp>
      <p:cxnSp>
        <p:nvCxnSpPr>
          <p:cNvPr id="51" name="Straight Connector 50"/>
          <p:cNvCxnSpPr/>
          <p:nvPr/>
        </p:nvCxnSpPr>
        <p:spPr bwMode="auto">
          <a:xfrm>
            <a:off x="2770118" y="5589240"/>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607156" y="5818038"/>
            <a:ext cx="1604804" cy="646331"/>
          </a:xfrm>
          <a:prstGeom prst="rect">
            <a:avLst/>
          </a:prstGeom>
        </p:spPr>
        <p:txBody>
          <a:bodyPr wrap="square">
            <a:spAutoFit/>
          </a:bodyPr>
          <a:lstStyle/>
          <a:p>
            <a:r>
              <a:rPr lang="en-US" sz="1800" dirty="0">
                <a:latin typeface="+mn-lt"/>
              </a:rPr>
              <a:t>t</a:t>
            </a:r>
            <a:r>
              <a:rPr lang="en-US" sz="1800" dirty="0" smtClean="0">
                <a:latin typeface="+mn-lt"/>
              </a:rPr>
              <a:t>he mean</a:t>
            </a:r>
            <a:br>
              <a:rPr lang="en-US" sz="1800" dirty="0" smtClean="0">
                <a:latin typeface="+mn-lt"/>
              </a:rPr>
            </a:br>
            <a:r>
              <a:rPr lang="en-US" sz="1800" dirty="0" smtClean="0">
                <a:latin typeface="+mn-lt"/>
              </a:rPr>
              <a:t>of output</a:t>
            </a:r>
            <a:endParaRPr lang="en-US" sz="1800" i="1" dirty="0">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6">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smtClean="0">
                <a:solidFill>
                  <a:srgbClr val="686868"/>
                </a:solidFill>
                <a:latin typeface="+mn-lt"/>
                <a:cs typeface="Franklin Gothic Book"/>
              </a:rPr>
              <a:t>Mean and 1</a:t>
            </a:r>
            <a:r>
              <a:rPr lang="en-US" sz="1800" b="1" kern="1000" spc="30" baseline="30000" dirty="0" smtClean="0">
                <a:solidFill>
                  <a:srgbClr val="686868"/>
                </a:solidFill>
                <a:latin typeface="+mn-lt"/>
                <a:cs typeface="Franklin Gothic Book"/>
              </a:rPr>
              <a:t>st</a:t>
            </a:r>
            <a:r>
              <a:rPr lang="en-US" sz="1800" b="1" kern="1000" spc="30" dirty="0" smtClean="0">
                <a:solidFill>
                  <a:srgbClr val="686868"/>
                </a:solidFill>
                <a:latin typeface="+mn-lt"/>
                <a:cs typeface="Franklin Gothic Book"/>
              </a:rPr>
              <a:t> PC of </a:t>
            </a:r>
            <a:br>
              <a:rPr lang="en-US" sz="1800" b="1" kern="1000" spc="30" dirty="0" smtClean="0">
                <a:solidFill>
                  <a:srgbClr val="686868"/>
                </a:solidFill>
                <a:latin typeface="+mn-lt"/>
                <a:cs typeface="Franklin Gothic Book"/>
              </a:rPr>
            </a:br>
            <a:r>
              <a:rPr lang="en-US" sz="1800" b="1" kern="1000" spc="30" dirty="0" smtClean="0">
                <a:solidFill>
                  <a:srgbClr val="686868"/>
                </a:solidFill>
                <a:latin typeface="+mn-lt"/>
                <a:cs typeface="Franklin Gothic Book"/>
              </a:rPr>
              <a:t>clad temperature output</a:t>
            </a:r>
          </a:p>
        </p:txBody>
      </p:sp>
      <p:sp>
        <p:nvSpPr>
          <p:cNvPr id="57" name="Rectangle 56"/>
          <p:cNvSpPr/>
          <p:nvPr/>
        </p:nvSpPr>
        <p:spPr>
          <a:xfrm>
            <a:off x="683568" y="5818038"/>
            <a:ext cx="1604804" cy="923330"/>
          </a:xfrm>
          <a:prstGeom prst="rect">
            <a:avLst/>
          </a:prstGeom>
        </p:spPr>
        <p:txBody>
          <a:bodyPr wrap="square">
            <a:spAutoFit/>
          </a:bodyPr>
          <a:lstStyle/>
          <a:p>
            <a:r>
              <a:rPr lang="en-US" sz="1800" dirty="0" smtClean="0">
                <a:latin typeface="+mn-lt"/>
              </a:rPr>
              <a:t>Prediction of</a:t>
            </a:r>
            <a:br>
              <a:rPr lang="en-US" sz="1800" dirty="0" smtClean="0">
                <a:latin typeface="+mn-lt"/>
              </a:rPr>
            </a:br>
            <a:r>
              <a:rPr lang="en-US" sz="1800" dirty="0" smtClean="0">
                <a:latin typeface="+mn-lt"/>
              </a:rPr>
              <a:t>multivariate output</a:t>
            </a:r>
            <a:endParaRPr lang="en-US" sz="1800" i="1" dirty="0">
              <a:latin typeface="+mn-lt"/>
            </a:endParaRPr>
          </a:p>
        </p:txBody>
      </p:sp>
      <p:cxnSp>
        <p:nvCxnSpPr>
          <p:cNvPr id="58" name="Straight Connector 57"/>
          <p:cNvCxnSpPr/>
          <p:nvPr/>
        </p:nvCxnSpPr>
        <p:spPr bwMode="auto">
          <a:xfrm>
            <a:off x="855809" y="5581383"/>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75057602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smtClean="0"/>
              <a:t>Safety </a:t>
            </a:r>
            <a:r>
              <a:rPr lang="en-US" dirty="0"/>
              <a:t>Analysis of </a:t>
            </a:r>
            <a:r>
              <a:rPr lang="en-US" dirty="0" smtClean="0"/>
              <a:t>LWR under LBLOCA:</a:t>
            </a:r>
            <a:br>
              <a:rPr lang="en-US" dirty="0" smtClean="0"/>
            </a:br>
            <a:r>
              <a:rPr lang="en-US" dirty="0" smtClean="0"/>
              <a:t>Show max. clad temperature &lt; safety limit</a:t>
            </a:r>
            <a:endParaRPr lang="en-US" dirty="0"/>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smtClean="0">
                <a:latin typeface="+mn-lt"/>
                <a:cs typeface="Franklin Gothic Book"/>
              </a:rPr>
              <a:t>Double-ended</a:t>
            </a:r>
          </a:p>
          <a:p>
            <a:pPr>
              <a:lnSpc>
                <a:spcPct val="110000"/>
              </a:lnSpc>
              <a:spcBef>
                <a:spcPts val="0"/>
              </a:spcBef>
            </a:pPr>
            <a:r>
              <a:rPr lang="en-US" sz="1800" b="1" kern="1000" spc="30" dirty="0" smtClean="0">
                <a:latin typeface="+mn-lt"/>
                <a:cs typeface="Franklin Gothic Book"/>
              </a:rPr>
              <a:t>Guillotine Break</a:t>
            </a:r>
          </a:p>
        </p:txBody>
      </p:sp>
      <p:sp>
        <p:nvSpPr>
          <p:cNvPr id="10" name="TextBox 9"/>
          <p:cNvSpPr txBox="1"/>
          <p:nvPr/>
        </p:nvSpPr>
        <p:spPr>
          <a:xfrm>
            <a:off x="4068782" y="3347051"/>
            <a:ext cx="1297053" cy="645391"/>
          </a:xfrm>
          <a:prstGeom prst="rect">
            <a:avLst/>
          </a:prstGeom>
          <a:noFill/>
        </p:spPr>
        <p:txBody>
          <a:bodyPr wrap="none" lIns="0" tIns="0" rIns="0" bIns="0" rtlCol="0">
            <a:noAutofit/>
          </a:bodyPr>
          <a:lstStyle/>
          <a:p>
            <a:pPr>
              <a:spcBef>
                <a:spcPts val="0"/>
              </a:spcBef>
            </a:pPr>
            <a:r>
              <a:rPr lang="en-US" sz="2000" kern="1000" spc="30" dirty="0" smtClean="0">
                <a:latin typeface="+mn-lt"/>
                <a:cs typeface="Franklin Gothic Book"/>
              </a:rPr>
              <a:t>Emergency</a:t>
            </a:r>
            <a:br>
              <a:rPr lang="en-US" sz="2000" kern="1000" spc="30" dirty="0" smtClean="0">
                <a:latin typeface="+mn-lt"/>
                <a:cs typeface="Franklin Gothic Book"/>
              </a:rPr>
            </a:br>
            <a:r>
              <a:rPr lang="en-US" sz="2000" kern="1000" spc="30" dirty="0" smtClean="0">
                <a:latin typeface="+mn-lt"/>
                <a:cs typeface="Franklin Gothic Book"/>
              </a:rPr>
              <a:t>Core Cooling</a:t>
            </a:r>
            <a:endParaRPr lang="en-US" sz="2400" kern="1000" spc="30" dirty="0" smtClean="0">
              <a:latin typeface="+mn-lt"/>
              <a:cs typeface="Franklin Gothic Book"/>
            </a:endParaRPr>
          </a:p>
        </p:txBody>
      </p:sp>
      <p:sp>
        <p:nvSpPr>
          <p:cNvPr id="11" name="TextBox 10"/>
          <p:cNvSpPr txBox="1"/>
          <p:nvPr/>
        </p:nvSpPr>
        <p:spPr>
          <a:xfrm>
            <a:off x="3626820" y="3950287"/>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Two-phase</a:t>
            </a:r>
          </a:p>
          <a:p>
            <a:pPr>
              <a:lnSpc>
                <a:spcPct val="110000"/>
              </a:lnSpc>
              <a:spcBef>
                <a:spcPts val="0"/>
              </a:spcBef>
            </a:pPr>
            <a:r>
              <a:rPr lang="en-US" sz="1800" kern="1000" spc="30" dirty="0" smtClean="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Heat conduction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through solids</a:t>
            </a:r>
          </a:p>
        </p:txBody>
      </p:sp>
      <p:sp>
        <p:nvSpPr>
          <p:cNvPr id="13" name="TextBox 12"/>
          <p:cNvSpPr txBox="1"/>
          <p:nvPr/>
        </p:nvSpPr>
        <p:spPr>
          <a:xfrm>
            <a:off x="2043939" y="4170433"/>
            <a:ext cx="1358881" cy="360040"/>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Reactor Pressure</a:t>
            </a:r>
            <a:br>
              <a:rPr lang="en-US" sz="2000" kern="1000" spc="30" dirty="0" smtClean="0">
                <a:latin typeface="+mn-lt"/>
                <a:cs typeface="Franklin Gothic Book"/>
              </a:rPr>
            </a:br>
            <a:r>
              <a:rPr lang="en-US" sz="2000" kern="1000" spc="30" dirty="0" smtClean="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smtClean="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smtClean="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Time</a:t>
            </a:r>
          </a:p>
        </p:txBody>
      </p:sp>
      <p:sp>
        <p:nvSpPr>
          <p:cNvPr id="21" name="TextBox 20"/>
          <p:cNvSpPr txBox="1"/>
          <p:nvPr/>
        </p:nvSpPr>
        <p:spPr>
          <a:xfrm>
            <a:off x="5533472" y="3933056"/>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Safety Limit</a:t>
            </a:r>
          </a:p>
        </p:txBody>
      </p:sp>
      <p:sp>
        <p:nvSpPr>
          <p:cNvPr id="23" name="TextBox 22"/>
          <p:cNvSpPr txBox="1"/>
          <p:nvPr/>
        </p:nvSpPr>
        <p:spPr>
          <a:xfrm>
            <a:off x="5784045" y="1813331"/>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smtClean="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smtClean="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W:\project\stars\workspace\RND\SB-RND-ACT-006-13\WD41\projects\temp\wd41-all\wd41-defense\figures\chapter4\figures\plotPCGPConstructionT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789261"/>
            <a:ext cx="7772400" cy="46640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57831" y="6140450"/>
            <a:ext cx="6696744" cy="360462"/>
          </a:xfrm>
          <a:prstGeom prst="rect">
            <a:avLst/>
          </a:prstGeom>
          <a:solidFill>
            <a:schemeClr val="bg1"/>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Covariance Kernel Functions</a:t>
            </a:r>
          </a:p>
        </p:txBody>
      </p:sp>
      <p:sp>
        <p:nvSpPr>
          <p:cNvPr id="3" name="Title 2"/>
          <p:cNvSpPr>
            <a:spLocks noGrp="1"/>
          </p:cNvSpPr>
          <p:nvPr>
            <p:ph type="title"/>
          </p:nvPr>
        </p:nvSpPr>
        <p:spPr/>
        <p:txBody>
          <a:bodyPr/>
          <a:lstStyle/>
          <a:p>
            <a:r>
              <a:rPr lang="en-US" dirty="0" smtClean="0"/>
              <a:t>The </a:t>
            </a:r>
            <a:r>
              <a:rPr lang="en-US" dirty="0" smtClean="0"/>
              <a:t>training </a:t>
            </a:r>
            <a:r>
              <a:rPr lang="en-US" dirty="0" smtClean="0"/>
              <a:t>sample size is the main factor for the </a:t>
            </a:r>
            <a:r>
              <a:rPr lang="en-US" dirty="0" err="1" smtClean="0"/>
              <a:t>metamodel</a:t>
            </a:r>
            <a:r>
              <a:rPr lang="en-US" dirty="0" smtClean="0"/>
              <a:t> performance</a:t>
            </a:r>
            <a:endParaRPr lang="en-US" dirty="0"/>
          </a:p>
        </p:txBody>
      </p:sp>
      <p:sp>
        <p:nvSpPr>
          <p:cNvPr id="8" name="TextBox 7"/>
          <p:cNvSpPr txBox="1"/>
          <p:nvPr/>
        </p:nvSpPr>
        <p:spPr>
          <a:xfrm rot="5400000">
            <a:off x="7243912" y="3632448"/>
            <a:ext cx="3168352" cy="457200"/>
          </a:xfrm>
          <a:prstGeom prst="rect">
            <a:avLst/>
          </a:prstGeom>
          <a:noFill/>
        </p:spPr>
        <p:txBody>
          <a:bodyPr wrap="none" lIns="0" tIns="0" rIns="0" bIns="0" rtlCol="0">
            <a:noAutofit/>
          </a:bodyPr>
          <a:lstStyle/>
          <a:p>
            <a:pPr algn="ctr">
              <a:lnSpc>
                <a:spcPct val="110000"/>
              </a:lnSpc>
              <a:spcBef>
                <a:spcPts val="0"/>
              </a:spcBef>
            </a:pPr>
            <a:r>
              <a:rPr lang="en-US" sz="2400" b="1" kern="1000" spc="30" dirty="0" smtClean="0">
                <a:latin typeface="+mn-lt"/>
                <a:cs typeface="Franklin Gothic Book"/>
              </a:rPr>
              <a:t>Design of Experiment</a:t>
            </a:r>
          </a:p>
        </p:txBody>
      </p:sp>
      <p:sp>
        <p:nvSpPr>
          <p:cNvPr id="6" name="TextBox 5"/>
          <p:cNvSpPr txBox="1"/>
          <p:nvPr/>
        </p:nvSpPr>
        <p:spPr>
          <a:xfrm>
            <a:off x="1475656" y="1412776"/>
            <a:ext cx="6696744" cy="360462"/>
          </a:xfrm>
          <a:prstGeom prst="rect">
            <a:avLst/>
          </a:prstGeom>
          <a:noFill/>
        </p:spPr>
        <p:txBody>
          <a:bodyPr wrap="none" lIns="0" tIns="0" rIns="0" bIns="0" rtlCol="0">
            <a:noAutofit/>
          </a:bodyPr>
          <a:lstStyle/>
          <a:p>
            <a:pPr algn="ctr">
              <a:lnSpc>
                <a:spcPct val="110000"/>
              </a:lnSpc>
              <a:spcBef>
                <a:spcPts val="0"/>
              </a:spcBef>
            </a:pPr>
            <a:r>
              <a:rPr lang="en-US" sz="2400" b="1" kern="1000" spc="30" dirty="0" smtClean="0">
                <a:latin typeface="+mn-lt"/>
                <a:cs typeface="Franklin Gothic Book"/>
              </a:rPr>
              <a:t>Training Sample Size</a:t>
            </a:r>
          </a:p>
        </p:txBody>
      </p:sp>
      <p:cxnSp>
        <p:nvCxnSpPr>
          <p:cNvPr id="4" name="Straight Connector 3"/>
          <p:cNvCxnSpPr>
            <a:stCxn id="8" idx="3"/>
          </p:cNvCxnSpPr>
          <p:nvPr/>
        </p:nvCxnSpPr>
        <p:spPr bwMode="auto">
          <a:xfrm>
            <a:off x="8828088" y="5445224"/>
            <a:ext cx="0" cy="576164"/>
          </a:xfrm>
          <a:prstGeom prst="line">
            <a:avLst/>
          </a:prstGeom>
          <a:solidFill>
            <a:schemeClr val="accent1"/>
          </a:solidFill>
          <a:ln w="25400" cap="flat" cmpd="sng" algn="ctr">
            <a:solidFill>
              <a:srgbClr val="686868"/>
            </a:solidFill>
            <a:prstDash val="solid"/>
            <a:round/>
            <a:headEnd type="none" w="med" len="med"/>
            <a:tailEnd type="none" w="med" len="med"/>
          </a:ln>
          <a:effectLst/>
        </p:spPr>
      </p:cxnSp>
      <p:sp>
        <p:nvSpPr>
          <p:cNvPr id="14" name="TextBox 13"/>
          <p:cNvSpPr txBox="1"/>
          <p:nvPr/>
        </p:nvSpPr>
        <p:spPr>
          <a:xfrm>
            <a:off x="6947322" y="1412776"/>
            <a:ext cx="1872828" cy="360462"/>
          </a:xfrm>
          <a:prstGeom prst="rect">
            <a:avLst/>
          </a:prstGeom>
          <a:noFill/>
        </p:spPr>
        <p:txBody>
          <a:bodyPr wrap="none" lIns="0" tIns="0" rIns="0" bIns="0" rtlCol="0">
            <a:noAutofit/>
          </a:bodyPr>
          <a:lstStyle/>
          <a:p>
            <a:pPr algn="ctr">
              <a:lnSpc>
                <a:spcPct val="110000"/>
              </a:lnSpc>
              <a:spcBef>
                <a:spcPts val="0"/>
              </a:spcBef>
            </a:pPr>
            <a:r>
              <a:rPr lang="en-US" sz="2000" b="1" kern="1000" spc="30" dirty="0" smtClean="0">
                <a:solidFill>
                  <a:srgbClr val="505050"/>
                </a:solidFill>
                <a:latin typeface="+mn-lt"/>
                <a:cs typeface="Franklin Gothic Book"/>
              </a:rPr>
              <a:t>Major impact</a:t>
            </a:r>
          </a:p>
        </p:txBody>
      </p:sp>
      <p:cxnSp>
        <p:nvCxnSpPr>
          <p:cNvPr id="15" name="Straight Connector 14"/>
          <p:cNvCxnSpPr>
            <a:stCxn id="14" idx="1"/>
          </p:cNvCxnSpPr>
          <p:nvPr/>
        </p:nvCxnSpPr>
        <p:spPr bwMode="auto">
          <a:xfrm flipH="1">
            <a:off x="6372200" y="1593007"/>
            <a:ext cx="575122" cy="0"/>
          </a:xfrm>
          <a:prstGeom prst="line">
            <a:avLst/>
          </a:prstGeom>
          <a:solidFill>
            <a:schemeClr val="accent1"/>
          </a:solidFill>
          <a:ln w="25400" cap="flat" cmpd="sng" algn="ctr">
            <a:solidFill>
              <a:srgbClr val="686868"/>
            </a:solidFill>
            <a:prstDash val="solid"/>
            <a:round/>
            <a:headEnd type="none" w="med" len="med"/>
            <a:tailEnd type="none" w="med" len="med"/>
          </a:ln>
          <a:effectLst/>
        </p:spPr>
      </p:cxnSp>
      <p:sp>
        <p:nvSpPr>
          <p:cNvPr id="7" name="TextBox 6"/>
          <p:cNvSpPr txBox="1"/>
          <p:nvPr/>
        </p:nvSpPr>
        <p:spPr>
          <a:xfrm>
            <a:off x="434931" y="6140450"/>
            <a:ext cx="1688797" cy="36046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505050"/>
                </a:solidFill>
                <a:latin typeface="+mn-lt"/>
                <a:cs typeface="Franklin Gothic Book"/>
              </a:rPr>
              <a:t>Minor impact</a:t>
            </a:r>
          </a:p>
        </p:txBody>
      </p:sp>
      <p:cxnSp>
        <p:nvCxnSpPr>
          <p:cNvPr id="18" name="Straight Connector 17"/>
          <p:cNvCxnSpPr>
            <a:stCxn id="7" idx="3"/>
          </p:cNvCxnSpPr>
          <p:nvPr/>
        </p:nvCxnSpPr>
        <p:spPr bwMode="auto">
          <a:xfrm>
            <a:off x="2123728" y="6320681"/>
            <a:ext cx="648072" cy="0"/>
          </a:xfrm>
          <a:prstGeom prst="line">
            <a:avLst/>
          </a:prstGeom>
          <a:solidFill>
            <a:schemeClr val="accent1"/>
          </a:solidFill>
          <a:ln w="25400" cap="flat" cmpd="sng" algn="ctr">
            <a:solidFill>
              <a:srgbClr val="686868"/>
            </a:solidFill>
            <a:prstDash val="solid"/>
            <a:round/>
            <a:headEnd type="none" w="med" len="med"/>
            <a:tailEnd type="none" w="med" len="med"/>
          </a:ln>
          <a:effectLst/>
        </p:spPr>
      </p:cxnSp>
      <p:sp>
        <p:nvSpPr>
          <p:cNvPr id="9" name="TextBox 8"/>
          <p:cNvSpPr txBox="1"/>
          <p:nvPr/>
        </p:nvSpPr>
        <p:spPr>
          <a:xfrm>
            <a:off x="7001310" y="6140450"/>
            <a:ext cx="2088803" cy="360462"/>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solidFill>
                  <a:srgbClr val="505050"/>
                </a:solidFill>
                <a:latin typeface="+mn-lt"/>
                <a:cs typeface="Franklin Gothic Book"/>
              </a:rPr>
              <a:t>Negligible impact</a:t>
            </a:r>
          </a:p>
        </p:txBody>
      </p:sp>
    </p:spTree>
    <p:extLst>
      <p:ext uri="{BB962C8B-B14F-4D97-AF65-F5344CB8AC3E}">
        <p14:creationId xmlns:p14="http://schemas.microsoft.com/office/powerpoint/2010/main" val="70484862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smtClean="0"/>
                  <a:t>Testing the Trained </a:t>
                </a:r>
                <a:r>
                  <a:rPr lang="en-US" dirty="0" err="1" smtClean="0"/>
                  <a:t>Metamodel</a:t>
                </a:r>
                <a:r>
                  <a:rPr lang="en-US" dirty="0" smtClean="0"/>
                  <a:t> (</a:t>
                </a:r>
                <a14:m>
                  <m:oMath xmlns:m="http://schemas.openxmlformats.org/officeDocument/2006/math">
                    <m:sSub>
                      <m:sSubPr>
                        <m:ctrlPr>
                          <a:rPr lang="en-US" i="1" spc="30">
                            <a:latin typeface="Cambria Math"/>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train</m:t>
                        </m:r>
                      </m:sub>
                    </m:sSub>
                    <m:r>
                      <a:rPr lang="en-US" spc="30">
                        <a:latin typeface="Cambria Math"/>
                        <a:cs typeface="Franklin Gothic Book"/>
                      </a:rPr>
                      <m:t>=</m:t>
                    </m:r>
                    <m:sSup>
                      <m:sSupPr>
                        <m:ctrlPr>
                          <a:rPr lang="en-US" i="1" spc="30">
                            <a:latin typeface="Cambria Math"/>
                            <a:cs typeface="Franklin Gothic Book"/>
                          </a:rPr>
                        </m:ctrlPr>
                      </m:sSupPr>
                      <m:e>
                        <m:r>
                          <a:rPr lang="en-US" spc="30">
                            <a:latin typeface="Cambria Math"/>
                            <a:cs typeface="Franklin Gothic Book"/>
                          </a:rPr>
                          <m:t>1</m:t>
                        </m:r>
                      </m:e>
                      <m:sup>
                        <m:r>
                          <a:rPr lang="en-US" spc="30">
                            <a:latin typeface="Cambria Math"/>
                            <a:cs typeface="Franklin Gothic Book"/>
                          </a:rPr>
                          <m:t>′</m:t>
                        </m:r>
                      </m:sup>
                    </m:sSup>
                    <m:r>
                      <a:rPr lang="en-US" spc="30">
                        <a:latin typeface="Cambria Math"/>
                        <a:cs typeface="Franklin Gothic Book"/>
                      </a:rPr>
                      <m:t>920</m:t>
                    </m:r>
                  </m:oMath>
                </a14:m>
                <a:r>
                  <a:rPr lang="en-US" spc="30" dirty="0" smtClean="0">
                    <a:cs typeface="Franklin Gothic Book"/>
                  </a:rPr>
                  <a:t>)</a:t>
                </a:r>
                <a:r>
                  <a:rPr lang="en-US" dirty="0" smtClean="0"/>
                  <a:t> on</a:t>
                </a:r>
                <a:r>
                  <a:rPr lang="en-US" dirty="0"/>
                  <a:t> </a:t>
                </a:r>
                <a:r>
                  <a:rPr lang="en-US" dirty="0" smtClean="0"/>
                  <a:t>the Testing Samples (</a:t>
                </a:r>
                <a14:m>
                  <m:oMath xmlns:m="http://schemas.openxmlformats.org/officeDocument/2006/math">
                    <m:sSub>
                      <m:sSubPr>
                        <m:ctrlPr>
                          <a:rPr lang="en-US" i="1" spc="30">
                            <a:latin typeface="Cambria Math"/>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smtClean="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4"/>
                <a:stretch>
                  <a:fillRect l="-2862" r="-2147" b="-8750"/>
                </a:stretch>
              </a:blipFill>
            </p:spPr>
            <p:txBody>
              <a:bodyPr/>
              <a:lstStyle/>
              <a:p>
                <a:r>
                  <a:rPr lang="en-US">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7088" y="5034277"/>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Observed Rec. Error [K]</a:t>
            </a:r>
          </a:p>
        </p:txBody>
      </p:sp>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73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72616" y="3372881"/>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Predicted Rec. Error [K]</a:t>
            </a:r>
          </a:p>
        </p:txBody>
      </p:sp>
      <p:sp>
        <p:nvSpPr>
          <p:cNvPr id="12" name="TextBox 11"/>
          <p:cNvSpPr txBox="1"/>
          <p:nvPr/>
        </p:nvSpPr>
        <p:spPr>
          <a:xfrm rot="16200000">
            <a:off x="1923592" y="3385640"/>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Predicted Rec. Error [Pa]</a:t>
            </a:r>
          </a:p>
        </p:txBody>
      </p:sp>
      <p:sp>
        <p:nvSpPr>
          <p:cNvPr id="13" name="TextBox 12"/>
          <p:cNvSpPr txBox="1"/>
          <p:nvPr/>
        </p:nvSpPr>
        <p:spPr>
          <a:xfrm>
            <a:off x="3670958" y="5035185"/>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Observed Rec. Error [Pa]</a:t>
            </a:r>
          </a:p>
        </p:txBody>
      </p:sp>
      <p:sp>
        <p:nvSpPr>
          <p:cNvPr id="14" name="TextBox 13"/>
          <p:cNvSpPr txBox="1"/>
          <p:nvPr/>
        </p:nvSpPr>
        <p:spPr>
          <a:xfrm>
            <a:off x="6773059" y="5034276"/>
            <a:ext cx="223274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Observed Rec. Error [kg]</a:t>
            </a:r>
          </a:p>
        </p:txBody>
      </p:sp>
      <p:sp>
        <p:nvSpPr>
          <p:cNvPr id="15" name="TextBox 14"/>
          <p:cNvSpPr txBox="1"/>
          <p:nvPr/>
        </p:nvSpPr>
        <p:spPr>
          <a:xfrm rot="16200000">
            <a:off x="4947928" y="3385639"/>
            <a:ext cx="2448274"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Predicted Rec. Error [kg]</a:t>
            </a:r>
          </a:p>
        </p:txBody>
      </p:sp>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Clad Temperature</a:t>
            </a:r>
          </a:p>
        </p:txBody>
      </p:sp>
      <p:sp>
        <p:nvSpPr>
          <p:cNvPr id="17" name="TextBox 16"/>
          <p:cNvSpPr txBox="1"/>
          <p:nvPr/>
        </p:nvSpPr>
        <p:spPr>
          <a:xfrm>
            <a:off x="3742966"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Pressure Drop</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Liquid Carryover</a:t>
            </a:r>
          </a:p>
        </p:txBody>
      </p:sp>
      <p:sp>
        <p:nvSpPr>
          <p:cNvPr id="20" name="TextBox 19"/>
          <p:cNvSpPr txBox="1"/>
          <p:nvPr/>
        </p:nvSpPr>
        <p:spPr>
          <a:xfrm>
            <a:off x="17909" y="5468538"/>
            <a:ext cx="1313731"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GP RMSE</a:t>
            </a:r>
          </a:p>
        </p:txBody>
      </p:sp>
      <mc:AlternateContent xmlns:mc="http://schemas.openxmlformats.org/markup-compatibility/2006" xmlns:a14="http://schemas.microsoft.com/office/drawing/2010/main">
        <mc:Choice Requires="a14">
          <p:sp>
            <p:nvSpPr>
              <p:cNvPr id="21" name="TextBox 20"/>
              <p:cNvSpPr txBox="1"/>
              <p:nvPr/>
            </p:nvSpPr>
            <p:spPr>
              <a:xfrm>
                <a:off x="17908" y="5877272"/>
                <a:ext cx="1313732"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smtClean="0">
                    <a:latin typeface="+mn-lt"/>
                    <a:cs typeface="Franklin Gothic Book"/>
                  </a:rPr>
                  <a:t>Test Data </a:t>
                </a:r>
                <a14:m>
                  <m:oMath xmlns:m="http://schemas.openxmlformats.org/officeDocument/2006/math">
                    <m:r>
                      <a:rPr lang="en-US" sz="1800" b="1" i="1" kern="1000" spc="30" smtClean="0">
                        <a:latin typeface="Cambria Math"/>
                        <a:cs typeface="Franklin Gothic Book"/>
                      </a:rPr>
                      <m:t>𝝈</m:t>
                    </m:r>
                  </m:oMath>
                </a14:m>
                <a:endParaRPr lang="en-US" sz="1800" b="1" kern="1000" spc="30" dirty="0" smtClean="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7908" y="5877272"/>
                <a:ext cx="1313732" cy="319809"/>
              </a:xfrm>
              <a:prstGeom prst="rect">
                <a:avLst/>
              </a:prstGeom>
              <a:blipFill rotWithShape="1">
                <a:blip r:embed="rId7"/>
                <a:stretch>
                  <a:fillRect l="-3721" t="-18868" b="-339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rotWithShape="1">
                <a:blip r:embed="rId11"/>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rotWithShape="1">
                <a:blip r:embed="rId12"/>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smtClean="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rotWithShape="1">
                <a:blip r:embed="rId13"/>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273656"/>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smtClean="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273656"/>
                <a:ext cx="1477082" cy="319809"/>
              </a:xfrm>
              <a:prstGeom prst="rect">
                <a:avLst/>
              </a:prstGeom>
              <a:blipFill rotWithShape="1">
                <a:blip r:embed="rId14"/>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273655"/>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smtClean="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273655"/>
                <a:ext cx="1477082" cy="319809"/>
              </a:xfrm>
              <a:prstGeom prst="rect">
                <a:avLst/>
              </a:prstGeom>
              <a:blipFill rotWithShape="1">
                <a:blip r:embed="rId15"/>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273656"/>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273656"/>
                <a:ext cx="1477082" cy="319809"/>
              </a:xfrm>
              <a:prstGeom prst="rect">
                <a:avLst/>
              </a:prstGeom>
              <a:blipFill rotWithShape="1">
                <a:blip r:embed="rId16"/>
                <a:stretch>
                  <a:fillRect b="-32075"/>
                </a:stretch>
              </a:blipFill>
            </p:spPr>
            <p:txBody>
              <a:bodyPr/>
              <a:lstStyle/>
              <a:p>
                <a:r>
                  <a:rPr lang="en-US">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p:sp>
        <p:nvSpPr>
          <p:cNvPr id="34" name="Rectangle 33"/>
          <p:cNvSpPr/>
          <p:nvPr/>
        </p:nvSpPr>
        <p:spPr>
          <a:xfrm>
            <a:off x="827087" y="1557338"/>
            <a:ext cx="8281987" cy="400110"/>
          </a:xfrm>
          <a:prstGeom prst="rect">
            <a:avLst/>
          </a:prstGeom>
        </p:spPr>
        <p:txBody>
          <a:bodyPr wrap="square">
            <a:spAutoFit/>
          </a:bodyPr>
          <a:lstStyle/>
          <a:p>
            <a:pPr>
              <a:spcAft>
                <a:spcPts val="600"/>
              </a:spcAft>
            </a:pPr>
            <a:r>
              <a:rPr lang="en-US" sz="2000" dirty="0" smtClean="0">
                <a:latin typeface="+mn-lt"/>
              </a:rPr>
              <a:t>Acceptable </a:t>
            </a:r>
            <a:r>
              <a:rPr lang="en-US" sz="2000" dirty="0" err="1" smtClean="0">
                <a:latin typeface="+mn-lt"/>
              </a:rPr>
              <a:t>metamodel</a:t>
            </a:r>
            <a:r>
              <a:rPr lang="en-US" sz="2000" dirty="0" smtClean="0">
                <a:latin typeface="+mn-lt"/>
              </a:rPr>
              <a:t> predictive performance based on the testing samples</a:t>
            </a:r>
            <a:endParaRPr lang="en-US" sz="2000" dirty="0">
              <a:latin typeface="+mn-lt"/>
            </a:endParaRPr>
          </a:p>
        </p:txBody>
      </p:sp>
    </p:spTree>
    <p:extLst>
      <p:ext uri="{BB962C8B-B14F-4D97-AF65-F5344CB8AC3E}">
        <p14:creationId xmlns:p14="http://schemas.microsoft.com/office/powerpoint/2010/main" val="104406332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Statistical Framework: Outline</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r>
              <a:rPr lang="en-US" sz="2100" i="1" dirty="0" smtClean="0">
                <a:latin typeface="+mn-lt"/>
                <a:ea typeface="ヒラギノ角ゴ Pro W3"/>
                <a:cs typeface="ヒラギノ角ゴ Pro W3"/>
              </a:rPr>
              <a:t>)?</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independent</a:t>
            </a:r>
            <a:br>
              <a:rPr lang="en-US" sz="2000" kern="1000" spc="30" dirty="0" smtClean="0">
                <a:latin typeface="+mn-lt"/>
                <a:cs typeface="Franklin Gothic Book"/>
              </a:rPr>
            </a:br>
            <a:r>
              <a:rPr lang="en-US" sz="2000" kern="1000" spc="30" dirty="0" smtClean="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smtClean="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smtClean="0">
                <a:latin typeface="+mn-lt"/>
              </a:rPr>
              <a:t>Use experimental data to constrain the prior</a:t>
            </a:r>
          </a:p>
        </p:txBody>
      </p:sp>
    </p:spTree>
    <p:extLst>
      <p:ext uri="{BB962C8B-B14F-4D97-AF65-F5344CB8AC3E}">
        <p14:creationId xmlns:p14="http://schemas.microsoft.com/office/powerpoint/2010/main" val="301536201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smtClean="0"/>
                  <a:t>Bayesian Calibration, Inverse Quantification:</a:t>
                </a:r>
                <a:br>
                  <a:rPr lang="en-US" dirty="0" smtClean="0"/>
                </a:br>
                <a:r>
                  <a:rPr lang="en-US" sz="2200" dirty="0" smtClean="0"/>
                  <a:t>Uncertain (Inputs + Data) </a:t>
                </a:r>
                <a14:m>
                  <m:oMath xmlns:m="http://schemas.openxmlformats.org/officeDocument/2006/math">
                    <m:r>
                      <a:rPr lang="en-US" sz="2200" i="1">
                        <a:latin typeface="Cambria Math"/>
                      </a:rPr>
                      <m:t>⇒ </m:t>
                    </m:r>
                  </m:oMath>
                </a14:m>
                <a:r>
                  <a:rPr lang="en-US" sz="2200" dirty="0" smtClean="0"/>
                  <a:t>Uncertain Inputs Updated </a:t>
                </a:r>
                <a:endParaRPr lang="en-US" sz="2200"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mn-lt"/>
                  </a:rPr>
                  <a:t>Forward Model</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smtClean="0">
                    <a:ln>
                      <a:noFill/>
                    </a:ln>
                    <a:solidFill>
                      <a:schemeClr val="tx1"/>
                    </a:solidFill>
                    <a:effectLst/>
                    <a:latin typeface="+mn-lt"/>
                  </a:rPr>
                  <a:t>Likelihood</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solidFill>
                  <a:srgbClr val="505050"/>
                </a:solidFill>
                <a:latin typeface="+mn-lt"/>
                <a:cs typeface="Franklin Gothic Book"/>
              </a:rPr>
              <a:t>Experimental</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Additional</a:t>
            </a:r>
            <a:br>
              <a:rPr lang="en-US" sz="2000" kern="1000" spc="30" dirty="0" smtClean="0">
                <a:latin typeface="+mn-lt"/>
                <a:cs typeface="Franklin Gothic Book"/>
              </a:rPr>
            </a:br>
            <a:r>
              <a:rPr lang="en-US" sz="2000" kern="1000" spc="30" dirty="0" smtClean="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Controllable inputs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smtClean="0">
                <a:solidFill>
                  <a:srgbClr val="505050"/>
                </a:solidFill>
                <a:latin typeface="+mn-lt"/>
                <a:cs typeface="Franklin Gothic Book"/>
              </a:rPr>
              <a:t>Probability of observing</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data given parameters</a:t>
            </a:r>
            <a:endParaRPr lang="en-US" sz="1800" kern="1000" spc="30" dirty="0">
              <a:solidFill>
                <a:srgbClr val="505050"/>
              </a:solidFill>
              <a:latin typeface="+mn-lt"/>
              <a:cs typeface="Franklin Gothic Book"/>
            </a:endParaRP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a:cs typeface="Franklin Gothic Book"/>
                            </a:rPr>
                          </m:ctrlPr>
                        </m:dPr>
                        <m:e>
                          <m:sSub>
                            <m:sSubPr>
                              <m:ctrlPr>
                                <a:rPr lang="en-US" sz="1800" b="1" i="1" kern="1000" spc="30" smtClean="0">
                                  <a:latin typeface="Cambria Math"/>
                                </a:rPr>
                              </m:ctrlPr>
                            </m:sSubPr>
                            <m:e>
                              <m:r>
                                <a:rPr lang="en-US" sz="1800" b="1" i="1" kern="1000" spc="30" smtClean="0">
                                  <a:latin typeface="Cambria Math"/>
                                </a:rPr>
                                <m:t>𝒙</m:t>
                              </m:r>
                            </m:e>
                            <m:sub>
                              <m:r>
                                <a:rPr lang="en-US" sz="1800" b="0" i="1" kern="1000" spc="30" smtClean="0">
                                  <a:latin typeface="Cambria Math"/>
                                </a:rPr>
                                <m:t>𝑚</m:t>
                              </m:r>
                            </m:sub>
                          </m:sSub>
                        </m:e>
                        <m:e>
                          <m:r>
                            <a:rPr lang="en-US" sz="1800" b="1" i="1" kern="1000" spc="30" smtClean="0">
                              <a:latin typeface="Cambria Math"/>
                            </a:rPr>
                            <m:t>𝑫</m:t>
                          </m:r>
                          <m:r>
                            <a:rPr lang="en-US" sz="1800" b="1" i="1">
                              <a:latin typeface="Cambria Math"/>
                            </a:rPr>
                            <m:t>,</m:t>
                          </m:r>
                          <m:sSub>
                            <m:sSubPr>
                              <m:ctrlPr>
                                <a:rPr lang="en-US" sz="1800" b="1" i="1">
                                  <a:latin typeface="Cambria Math"/>
                                </a:rPr>
                              </m:ctrlPr>
                            </m:sSubPr>
                            <m:e>
                              <m:r>
                                <a:rPr lang="en-US" sz="1800" b="1" i="1">
                                  <a:latin typeface="Cambria Math"/>
                                </a:rPr>
                                <m:t>𝒙</m:t>
                              </m:r>
                            </m:e>
                            <m:sub>
                              <m:r>
                                <a:rPr lang="en-US" sz="1800" i="1">
                                  <a:latin typeface="Cambria Math"/>
                                </a:rPr>
                                <m:t>𝑐</m:t>
                              </m:r>
                            </m:sub>
                          </m:sSub>
                        </m:e>
                      </m:d>
                      <m:r>
                        <a:rPr lang="en-US" sz="1800" b="0" i="0" kern="1000" spc="30" smtClean="0">
                          <a:latin typeface="Cambria Math"/>
                        </a:rPr>
                        <m:t>=</m:t>
                      </m:r>
                      <m:f>
                        <m:fPr>
                          <m:ctrlPr>
                            <a:rPr lang="en-US" sz="1800" b="0" i="1" kern="1000" spc="30" smtClean="0">
                              <a:latin typeface="Cambria Math"/>
                            </a:rPr>
                          </m:ctrlPr>
                        </m:fPr>
                        <m:num>
                          <m:r>
                            <a:rPr lang="en-US" sz="1800" i="1" kern="1000" spc="30">
                              <a:latin typeface="Cambria Math"/>
                            </a:rPr>
                            <m:t>𝑝</m:t>
                          </m:r>
                          <m:d>
                            <m:dPr>
                              <m:ctrlPr>
                                <a:rPr lang="en-US" sz="1800" i="1" kern="1000" spc="30">
                                  <a:latin typeface="Cambria Math"/>
                                </a:rPr>
                              </m:ctrlPr>
                            </m:dPr>
                            <m:e>
                              <m:r>
                                <a:rPr lang="en-US" sz="1800" b="1" i="1" kern="1000" spc="30" smtClean="0">
                                  <a:latin typeface="Cambria Math"/>
                                </a:rPr>
                                <m:t>𝑫</m:t>
                              </m:r>
                              <m:r>
                                <a:rPr lang="en-US" sz="1800" b="0"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r>
                                <a:rPr lang="en-US" sz="1800" b="0"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b="0" i="1" kern="1000" spc="30" smtClean="0">
                                      <a:latin typeface="Cambria Math"/>
                                    </a:rPr>
                                    <m:t>𝑐</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a:rPr>
                              </m:ctrlPr>
                            </m:naryPr>
                            <m:sub>
                              <m:sSub>
                                <m:sSubPr>
                                  <m:ctrlPr>
                                    <a:rPr lang="en-US" sz="1800" b="1" i="1" kern="1000" spc="30">
                                      <a:latin typeface="Cambria Math"/>
                                    </a:rPr>
                                  </m:ctrlPr>
                                </m:sSubPr>
                                <m:e>
                                  <m:r>
                                    <a:rPr lang="en-US" sz="1800" b="1" i="1" kern="1000" spc="30">
                                      <a:latin typeface="Cambria Math"/>
                                    </a:rPr>
                                    <m:t>𝒙</m:t>
                                  </m:r>
                                </m:e>
                                <m:sub>
                                  <m:r>
                                    <a:rPr lang="en-US" sz="1800" b="0" i="1" kern="1000" spc="30" smtClean="0">
                                      <a:latin typeface="Cambria Math"/>
                                    </a:rPr>
                                    <m:t>𝑚</m:t>
                                  </m:r>
                                </m:sub>
                              </m:sSub>
                            </m:sub>
                            <m:sup/>
                            <m:e>
                              <m:r>
                                <a:rPr lang="en-US" sz="1800" i="1" kern="1000" spc="30">
                                  <a:latin typeface="Cambria Math"/>
                                </a:rPr>
                                <m:t>𝑝</m:t>
                              </m:r>
                              <m:d>
                                <m:dPr>
                                  <m:ctrlPr>
                                    <a:rPr lang="en-US" sz="1800" i="1" kern="1000" spc="30">
                                      <a:latin typeface="Cambria Math"/>
                                    </a:rPr>
                                  </m:ctrlPr>
                                </m:dPr>
                                <m:e>
                                  <m:r>
                                    <a:rPr lang="en-US" sz="1800" b="1" i="1" kern="1000" spc="30" smtClean="0">
                                      <a:latin typeface="Cambria Math"/>
                                    </a:rPr>
                                    <m:t>𝑫</m:t>
                                  </m:r>
                                  <m:r>
                                    <a:rPr lang="en-US" sz="1800" b="1"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r>
                                    <a:rPr lang="en-US" sz="1800" b="1" i="1" kern="1000" spc="30" smtClean="0">
                                      <a:latin typeface="Cambria Math"/>
                                    </a:rPr>
                                    <m:t>,</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𝑐</m:t>
                                      </m:r>
                                    </m:sub>
                                  </m:sSub>
                                </m:e>
                              </m:d>
                              <m:r>
                                <a:rPr lang="en-US" sz="1800" i="1" kern="1000" spc="30">
                                  <a:latin typeface="Cambria Math"/>
                                </a:rPr>
                                <m:t>×</m:t>
                              </m:r>
                              <m:r>
                                <a:rPr lang="en-US" sz="1800" i="1" kern="1000" spc="30">
                                  <a:latin typeface="Cambria Math"/>
                                </a:rPr>
                                <m:t>𝑝</m:t>
                              </m:r>
                              <m:d>
                                <m:dPr>
                                  <m:ctrlPr>
                                    <a:rPr lang="en-US" sz="1800" i="1" kern="1000" spc="3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b="0" kern="1000" spc="30" dirty="0">
                  <a:latin typeface="+mn-lt"/>
                </a:endParaRPr>
              </a:p>
              <a:p>
                <a:pPr>
                  <a:lnSpc>
                    <a:spcPct val="110000"/>
                  </a:lnSpc>
                  <a:spcBef>
                    <a:spcPts val="0"/>
                  </a:spcBef>
                </a:pPr>
                <a:endParaRPr lang="en-US" sz="1800" kern="1000" spc="30" dirty="0" err="1">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rotWithShape="1">
                <a:blip r:embed="rId9"/>
                <a:stretch>
                  <a:fillRect l="-139" r="-1662"/>
                </a:stretch>
              </a:blipFill>
            </p:spPr>
            <p:txBody>
              <a:bodyPr/>
              <a:lstStyle/>
              <a:p>
                <a:r>
                  <a:rPr lang="en-US">
                    <a:noFill/>
                  </a:rPr>
                  <a:t> </a:t>
                </a:r>
              </a:p>
            </p:txBody>
          </p:sp>
        </mc:Fallback>
      </mc:AlternateContent>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5"/>
            <a:endCxn id="59" idx="3"/>
          </p:cNvCxnSpPr>
          <p:nvPr/>
        </p:nvCxnSpPr>
        <p:spPr bwMode="auto">
          <a:xfrm flipV="1">
            <a:off x="7742113" y="5211522"/>
            <a:ext cx="458830" cy="106179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67" name="TextBox 66"/>
          <p:cNvSpPr txBox="1"/>
          <p:nvPr/>
        </p:nvSpPr>
        <p:spPr>
          <a:xfrm>
            <a:off x="2095723" y="5805264"/>
            <a:ext cx="928731" cy="936104"/>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solidFill>
                  <a:srgbClr val="505050"/>
                </a:solidFill>
                <a:latin typeface="+mn-lt"/>
                <a:cs typeface="Franklin Gothic Book"/>
              </a:rPr>
              <a:t>Bayes’</a:t>
            </a:r>
          </a:p>
          <a:p>
            <a:pPr>
              <a:lnSpc>
                <a:spcPct val="110000"/>
              </a:lnSpc>
              <a:spcBef>
                <a:spcPts val="0"/>
              </a:spcBef>
            </a:pPr>
            <a:r>
              <a:rPr lang="en-US" sz="1800" kern="1000" spc="30" dirty="0" smtClean="0">
                <a:solidFill>
                  <a:srgbClr val="505050"/>
                </a:solidFill>
                <a:latin typeface="+mn-lt"/>
                <a:cs typeface="Franklin Gothic Book"/>
              </a:rPr>
              <a:t>Theorem</a:t>
            </a: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30201547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959294" cy="1049837"/>
          </a:xfrm>
        </p:spPr>
        <p:txBody>
          <a:bodyPr/>
          <a:lstStyle/>
          <a:p>
            <a:r>
              <a:rPr lang="en-US" dirty="0" smtClean="0"/>
              <a:t>Two Aspects of Bayesian Calibration:</a:t>
            </a:r>
            <a:br>
              <a:rPr lang="en-US" dirty="0" smtClean="0"/>
            </a:br>
            <a:r>
              <a:rPr lang="en-US" dirty="0" smtClean="0"/>
              <a:t>Formulation and Computation</a:t>
            </a:r>
            <a:endParaRPr lang="en-US" sz="2200" dirty="0"/>
          </a:p>
        </p:txBody>
      </p:sp>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mn-lt"/>
                  </a:rPr>
                  <a:t>Forward Model</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2"/>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smtClean="0">
                    <a:ln>
                      <a:noFill/>
                    </a:ln>
                    <a:solidFill>
                      <a:schemeClr val="tx1"/>
                    </a:solidFill>
                    <a:effectLst/>
                    <a:latin typeface="+mn-lt"/>
                  </a:rPr>
                  <a:t>Likelihood</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4"/>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solidFill>
                  <a:srgbClr val="505050"/>
                </a:solidFill>
                <a:latin typeface="+mn-lt"/>
                <a:cs typeface="Franklin Gothic Book"/>
              </a:rPr>
              <a:t>Experimental</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Additional</a:t>
            </a:r>
            <a:br>
              <a:rPr lang="en-US" sz="2000" kern="1000" spc="30" dirty="0" smtClean="0">
                <a:latin typeface="+mn-lt"/>
                <a:cs typeface="Franklin Gothic Book"/>
              </a:rPr>
            </a:br>
            <a:r>
              <a:rPr lang="en-US" sz="2000" kern="1000" spc="30" dirty="0" smtClean="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7"/>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Uncertain</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model parameters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Controllable inputs</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(w.r.t experiment)</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3" name="Elbow Connector 32"/>
          <p:cNvCxnSpPr>
            <a:stCxn id="31" idx="0"/>
            <a:endCxn id="28" idx="0"/>
          </p:cNvCxnSpPr>
          <p:nvPr/>
        </p:nvCxnSpPr>
        <p:spPr bwMode="auto">
          <a:xfrm rot="16200000" flipH="1" flipV="1">
            <a:off x="3907681" y="-676289"/>
            <a:ext cx="53492" cy="5782877"/>
          </a:xfrm>
          <a:prstGeom prst="bentConnector3">
            <a:avLst>
              <a:gd name="adj1" fmla="val -427354"/>
            </a:avLst>
          </a:prstGeom>
          <a:solidFill>
            <a:schemeClr val="accent1"/>
          </a:solidFill>
          <a:ln w="19050" cap="flat" cmpd="sng" algn="ctr">
            <a:solidFill>
              <a:srgbClr val="505050"/>
            </a:solidFill>
            <a:prstDash val="solid"/>
            <a:round/>
            <a:headEnd type="none" w="med" len="med"/>
            <a:tailEnd type="none" w="med" len="med"/>
          </a:ln>
          <a:effectLst/>
        </p:spPr>
      </p:cxn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1" name="Elbow Connector 40"/>
          <p:cNvCxnSpPr>
            <a:stCxn id="37" idx="0"/>
            <a:endCxn id="36" idx="0"/>
          </p:cNvCxnSpPr>
          <p:nvPr/>
        </p:nvCxnSpPr>
        <p:spPr bwMode="auto">
          <a:xfrm rot="16200000" flipV="1">
            <a:off x="7995584" y="1209542"/>
            <a:ext cx="2" cy="1957721"/>
          </a:xfrm>
          <a:prstGeom prst="bentConnector3">
            <a:avLst>
              <a:gd name="adj1" fmla="val 11430100000"/>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TextBox 33"/>
          <p:cNvSpPr txBox="1"/>
          <p:nvPr/>
        </p:nvSpPr>
        <p:spPr>
          <a:xfrm>
            <a:off x="1042997" y="1557338"/>
            <a:ext cx="5782869"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Formulation</a:t>
            </a:r>
          </a:p>
        </p:txBody>
      </p:sp>
      <p:sp>
        <p:nvSpPr>
          <p:cNvPr id="42" name="TextBox 41"/>
          <p:cNvSpPr txBox="1"/>
          <p:nvPr/>
        </p:nvSpPr>
        <p:spPr>
          <a:xfrm>
            <a:off x="7016725" y="1557338"/>
            <a:ext cx="19577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Computation</a:t>
            </a:r>
          </a:p>
        </p:txBody>
      </p:sp>
    </p:spTree>
    <p:extLst>
      <p:ext uri="{BB962C8B-B14F-4D97-AF65-F5344CB8AC3E}">
        <p14:creationId xmlns:p14="http://schemas.microsoft.com/office/powerpoint/2010/main" val="204693519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Formulation of Bayesian </a:t>
            </a:r>
            <a:r>
              <a:rPr lang="en-US" dirty="0"/>
              <a:t>Calibration:</a:t>
            </a:r>
            <a:br>
              <a:rPr lang="en-US" dirty="0"/>
            </a:br>
            <a:r>
              <a:rPr lang="en-US" dirty="0"/>
              <a:t>True, Measured, and Predicted Values</a:t>
            </a:r>
          </a:p>
        </p:txBody>
      </p:sp>
      <mc:AlternateContent xmlns:mc="http://schemas.openxmlformats.org/markup-compatibility/2006">
        <mc:Choice xmlns:a14="http://schemas.microsoft.com/office/drawing/2010/main" Requires="a14">
          <p:sp>
            <p:nvSpPr>
              <p:cNvPr id="4" name="TextBox 3"/>
              <p:cNvSpPr txBox="1"/>
              <p:nvPr/>
            </p:nvSpPr>
            <p:spPr>
              <a:xfrm>
                <a:off x="476237" y="2655558"/>
                <a:ext cx="6419351" cy="4572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m:t>
                          </m:r>
                          <m:r>
                            <m:rPr>
                              <m:sty m:val="p"/>
                            </m:rPr>
                            <a:rPr lang="en-US" sz="2200" b="0" i="0" kern="1000" spc="30" smtClean="0">
                              <a:latin typeface="Cambria Math"/>
                              <a:cs typeface="Franklin Gothic Book"/>
                            </a:rPr>
                            <m:t>xp</m:t>
                          </m:r>
                        </m:sup>
                      </m:sSup>
                      <m:d>
                        <m:dPr>
                          <m:ctrlPr>
                            <a:rPr lang="en-US" sz="2200" b="0" i="1" kern="1000" spc="30" smtClean="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m:rPr>
                          <m:sty m:val="p"/>
                        </m:rPr>
                        <a:rPr lang="en-US" sz="2200" b="0" i="0" kern="1000" spc="30" smtClean="0">
                          <a:latin typeface="Cambria Math"/>
                          <a:cs typeface="Franklin Gothic Book"/>
                        </a:rPr>
                        <m:t>ϵ</m:t>
                      </m:r>
                    </m:oMath>
                  </m:oMathPara>
                </a14:m>
                <a:endParaRPr lang="en-US" sz="2200" kern="1000" spc="30" dirty="0" err="1">
                  <a:latin typeface="+mn-lt"/>
                  <a:cs typeface="Franklin Gothic Book"/>
                </a:endParaRPr>
              </a:p>
            </p:txBody>
          </p:sp>
        </mc:Choice>
        <mc:Fallback>
          <p:sp>
            <p:nvSpPr>
              <p:cNvPr id="4" name="TextBox 3"/>
              <p:cNvSpPr txBox="1">
                <a:spLocks noRot="1" noChangeAspect="1" noMove="1" noResize="1" noEditPoints="1" noAdjustHandles="1" noChangeArrowheads="1" noChangeShapeType="1" noTextEdit="1"/>
              </p:cNvSpPr>
              <p:nvPr/>
            </p:nvSpPr>
            <p:spPr>
              <a:xfrm>
                <a:off x="476237" y="2655558"/>
                <a:ext cx="6419351" cy="457200"/>
              </a:xfrm>
              <a:prstGeom prst="rect">
                <a:avLst/>
              </a:prstGeom>
              <a:blipFill rotWithShape="1">
                <a:blip r:embed="rId2"/>
                <a:stretch>
                  <a:fillRect l="-15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67234" y="5426562"/>
                <a:ext cx="5544926" cy="381422"/>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b="0" i="1" kern="1000" spc="30" smtClean="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i="1" kern="1000" spc="30">
                              <a:latin typeface="Cambria Math"/>
                              <a:cs typeface="Franklin Gothic Book"/>
                            </a:rPr>
                            <m:t>,</m:t>
                          </m:r>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a:rPr lang="en-US" sz="2200" b="0" i="1" kern="1000" spc="30" smtClean="0">
                          <a:latin typeface="Cambria Math"/>
                          <a:cs typeface="Franklin Gothic Book"/>
                        </a:rPr>
                        <m:t>𝛿</m:t>
                      </m:r>
                      <m:d>
                        <m:dPr>
                          <m:ctrlPr>
                            <a:rPr lang="en-US" sz="2200" b="0" i="1" kern="1000" spc="30" smtClean="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oMath>
                  </m:oMathPara>
                </a14:m>
                <a:endParaRPr lang="en-US" sz="2200" kern="1000" spc="30" dirty="0" err="1">
                  <a:latin typeface="+mn-lt"/>
                  <a:cs typeface="Franklin Gothic Book"/>
                </a:endParaRPr>
              </a:p>
            </p:txBody>
          </p:sp>
        </mc:Choice>
        <mc:Fallback>
          <p:sp>
            <p:nvSpPr>
              <p:cNvPr id="5" name="TextBox 4"/>
              <p:cNvSpPr txBox="1">
                <a:spLocks noRot="1" noChangeAspect="1" noMove="1" noResize="1" noEditPoints="1" noAdjustHandles="1" noChangeArrowheads="1" noChangeShapeType="1" noTextEdit="1"/>
              </p:cNvSpPr>
              <p:nvPr/>
            </p:nvSpPr>
            <p:spPr>
              <a:xfrm>
                <a:off x="467234" y="5426562"/>
                <a:ext cx="5544926" cy="381422"/>
              </a:xfrm>
              <a:prstGeom prst="rect">
                <a:avLst/>
              </a:prstGeom>
              <a:blipFill rotWithShape="1">
                <a:blip r:embed="rId3"/>
                <a:stretch>
                  <a:fillRect l="-1870" b="-15873"/>
                </a:stretch>
              </a:blipFill>
            </p:spPr>
            <p:txBody>
              <a:bodyPr/>
              <a:lstStyle/>
              <a:p>
                <a:r>
                  <a:rPr lang="en-US">
                    <a:noFill/>
                  </a:rPr>
                  <a:t> </a:t>
                </a:r>
              </a:p>
            </p:txBody>
          </p:sp>
        </mc:Fallback>
      </mc:AlternateContent>
      <p:sp>
        <p:nvSpPr>
          <p:cNvPr id="7" name="Rectangle 6"/>
          <p:cNvSpPr/>
          <p:nvPr/>
        </p:nvSpPr>
        <p:spPr>
          <a:xfrm>
            <a:off x="4224035" y="4865564"/>
            <a:ext cx="1103187" cy="338554"/>
          </a:xfrm>
          <a:prstGeom prst="rect">
            <a:avLst/>
          </a:prstGeom>
        </p:spPr>
        <p:txBody>
          <a:bodyPr wrap="none">
            <a:spAutoFit/>
          </a:bodyPr>
          <a:lstStyle/>
          <a:p>
            <a:r>
              <a:rPr lang="en-US" dirty="0" smtClean="0">
                <a:solidFill>
                  <a:srgbClr val="505050"/>
                </a:solidFill>
                <a:latin typeface="+mn-lt"/>
              </a:rPr>
              <a:t>Model bias</a:t>
            </a:r>
            <a:endParaRPr lang="en-US" b="1" dirty="0">
              <a:solidFill>
                <a:srgbClr val="505050"/>
              </a:solidFill>
              <a:latin typeface="+mn-lt"/>
            </a:endParaRPr>
          </a:p>
        </p:txBody>
      </p:sp>
      <mc:AlternateContent xmlns:mc="http://schemas.openxmlformats.org/markup-compatibility/2006">
        <mc:Choice xmlns:a14="http://schemas.microsoft.com/office/drawing/2010/main" Requires="a14">
          <p:sp>
            <p:nvSpPr>
              <p:cNvPr id="8" name="Rectangle 7"/>
              <p:cNvSpPr/>
              <p:nvPr/>
            </p:nvSpPr>
            <p:spPr>
              <a:xfrm>
                <a:off x="683258" y="1556792"/>
                <a:ext cx="8209221" cy="400110"/>
              </a:xfrm>
              <a:prstGeom prst="rect">
                <a:avLst/>
              </a:prstGeom>
            </p:spPr>
            <p:txBody>
              <a:bodyPr wrap="square">
                <a:spAutoFit/>
              </a:bodyPr>
              <a:lstStyle/>
              <a:p>
                <a:r>
                  <a:rPr lang="en-US" sz="2000" dirty="0" smtClean="0">
                    <a:latin typeface="+mn-lt"/>
                  </a:rPr>
                  <a:t>Experimental data </a:t>
                </a:r>
                <a14:m>
                  <m:oMath xmlns:m="http://schemas.openxmlformats.org/officeDocument/2006/math">
                    <m:sSup>
                      <m:sSupPr>
                        <m:ctrlPr>
                          <a:rPr lang="en-US" sz="2000" b="0" i="1" smtClean="0">
                            <a:latin typeface="Cambria Math"/>
                          </a:rPr>
                        </m:ctrlPr>
                      </m:sSupPr>
                      <m:e>
                        <m:r>
                          <a:rPr lang="en-US" sz="2000" b="0" i="1" smtClean="0">
                            <a:latin typeface="Cambria Math"/>
                          </a:rPr>
                          <m:t>𝑦</m:t>
                        </m:r>
                      </m:e>
                      <m:sup>
                        <m:r>
                          <m:rPr>
                            <m:sty m:val="p"/>
                          </m:rPr>
                          <a:rPr lang="en-US" sz="2000" b="0" i="0" smtClean="0">
                            <a:latin typeface="Cambria Math"/>
                          </a:rPr>
                          <m:t>exp</m:t>
                        </m:r>
                      </m:sup>
                    </m:sSup>
                    <m:r>
                      <a:rPr lang="en-US" sz="2000" b="0" i="1" smtClean="0">
                        <a:latin typeface="Cambria Math"/>
                      </a:rPr>
                      <m:t> </m:t>
                    </m:r>
                  </m:oMath>
                </a14:m>
                <a:r>
                  <a:rPr lang="en-US" sz="2000" dirty="0" smtClean="0">
                    <a:latin typeface="+mn-lt"/>
                  </a:rPr>
                  <a:t>is </a:t>
                </a:r>
                <a:r>
                  <a:rPr lang="en-US" sz="2000" dirty="0">
                    <a:latin typeface="+mn-lt"/>
                  </a:rPr>
                  <a:t>a </a:t>
                </a:r>
                <a:r>
                  <a:rPr lang="en-US" sz="2000" b="1" dirty="0">
                    <a:latin typeface="+mn-lt"/>
                  </a:rPr>
                  <a:t>distorted information </a:t>
                </a:r>
                <a:r>
                  <a:rPr lang="en-US" sz="2000" dirty="0">
                    <a:latin typeface="+mn-lt"/>
                  </a:rPr>
                  <a:t>of the true value</a:t>
                </a:r>
              </a:p>
            </p:txBody>
          </p:sp>
        </mc:Choice>
        <mc:Fallback>
          <p:sp>
            <p:nvSpPr>
              <p:cNvPr id="8" name="Rectangle 7"/>
              <p:cNvSpPr>
                <a:spLocks noRot="1" noChangeAspect="1" noMove="1" noResize="1" noEditPoints="1" noAdjustHandles="1" noChangeArrowheads="1" noChangeShapeType="1" noTextEdit="1"/>
              </p:cNvSpPr>
              <p:nvPr/>
            </p:nvSpPr>
            <p:spPr>
              <a:xfrm>
                <a:off x="683258" y="1556792"/>
                <a:ext cx="8209221" cy="400110"/>
              </a:xfrm>
              <a:prstGeom prst="rect">
                <a:avLst/>
              </a:prstGeom>
              <a:blipFill rotWithShape="1">
                <a:blip r:embed="rId4"/>
                <a:stretch>
                  <a:fillRect l="-742" t="-7576" b="-25758"/>
                </a:stretch>
              </a:blipFill>
            </p:spPr>
            <p:txBody>
              <a:bodyPr/>
              <a:lstStyle/>
              <a:p>
                <a:r>
                  <a:rPr lang="en-US">
                    <a:noFill/>
                  </a:rPr>
                  <a:t> </a:t>
                </a:r>
              </a:p>
            </p:txBody>
          </p:sp>
        </mc:Fallback>
      </mc:AlternateContent>
      <p:sp>
        <p:nvSpPr>
          <p:cNvPr id="9" name="Rectangle 8"/>
          <p:cNvSpPr/>
          <p:nvPr/>
        </p:nvSpPr>
        <p:spPr>
          <a:xfrm>
            <a:off x="692261" y="4152379"/>
            <a:ext cx="7480139" cy="400110"/>
          </a:xfrm>
          <a:prstGeom prst="rect">
            <a:avLst/>
          </a:prstGeom>
        </p:spPr>
        <p:txBody>
          <a:bodyPr wrap="square">
            <a:spAutoFit/>
          </a:bodyPr>
          <a:lstStyle/>
          <a:p>
            <a:r>
              <a:rPr lang="en-US" sz="2000" dirty="0" smtClean="0">
                <a:latin typeface="+mn-lt"/>
              </a:rPr>
              <a:t>Model </a:t>
            </a:r>
            <a:r>
              <a:rPr lang="en-US" sz="2000" dirty="0">
                <a:latin typeface="+mn-lt"/>
              </a:rPr>
              <a:t>prediction is a </a:t>
            </a:r>
            <a:r>
              <a:rPr lang="en-US" sz="2000" b="1" dirty="0">
                <a:latin typeface="+mn-lt"/>
              </a:rPr>
              <a:t>distorted information </a:t>
            </a:r>
            <a:r>
              <a:rPr lang="en-US" sz="2000" dirty="0">
                <a:latin typeface="+mn-lt"/>
              </a:rPr>
              <a:t>of the true value</a:t>
            </a:r>
          </a:p>
        </p:txBody>
      </p:sp>
      <p:cxnSp>
        <p:nvCxnSpPr>
          <p:cNvPr id="10" name="Straight Connector 9"/>
          <p:cNvCxnSpPr>
            <a:stCxn id="16" idx="2"/>
          </p:cNvCxnSpPr>
          <p:nvPr/>
        </p:nvCxnSpPr>
        <p:spPr bwMode="auto">
          <a:xfrm>
            <a:off x="4450058" y="2430180"/>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323528" y="3324182"/>
            <a:ext cx="2808312" cy="646331"/>
          </a:xfrm>
          <a:prstGeom prst="rect">
            <a:avLst/>
          </a:prstGeom>
        </p:spPr>
        <p:txBody>
          <a:bodyPr wrap="square">
            <a:spAutoFit/>
          </a:bodyPr>
          <a:lstStyle/>
          <a:p>
            <a:r>
              <a:rPr lang="en-US" sz="1800" dirty="0" smtClean="0">
                <a:solidFill>
                  <a:srgbClr val="505050"/>
                </a:solidFill>
                <a:latin typeface="+mn-lt"/>
              </a:rPr>
              <a:t>Controlled variables </a:t>
            </a:r>
            <a:br>
              <a:rPr lang="en-US" sz="1800" dirty="0" smtClean="0">
                <a:solidFill>
                  <a:srgbClr val="505050"/>
                </a:solidFill>
                <a:latin typeface="+mn-lt"/>
              </a:rPr>
            </a:br>
            <a:r>
              <a:rPr lang="en-US" sz="1800" dirty="0" smtClean="0">
                <a:solidFill>
                  <a:srgbClr val="505050"/>
                </a:solidFill>
                <a:latin typeface="+mn-lt"/>
              </a:rPr>
              <a:t>(</a:t>
            </a:r>
            <a:r>
              <a:rPr lang="en-US" sz="1800" dirty="0">
                <a:solidFill>
                  <a:srgbClr val="505050"/>
                </a:solidFill>
                <a:latin typeface="+mn-lt"/>
              </a:rPr>
              <a:t>e.g., pressure, heat </a:t>
            </a:r>
            <a:r>
              <a:rPr lang="en-US" sz="1800" dirty="0" smtClean="0">
                <a:solidFill>
                  <a:srgbClr val="505050"/>
                </a:solidFill>
                <a:latin typeface="+mn-lt"/>
              </a:rPr>
              <a:t>flux)</a:t>
            </a:r>
            <a:endParaRPr lang="en-US" sz="1800" dirty="0">
              <a:solidFill>
                <a:srgbClr val="505050"/>
              </a:solidFill>
              <a:latin typeface="+mn-lt"/>
            </a:endParaRPr>
          </a:p>
        </p:txBody>
      </p:sp>
      <p:sp>
        <p:nvSpPr>
          <p:cNvPr id="12" name="Rectangle 11"/>
          <p:cNvSpPr/>
          <p:nvPr/>
        </p:nvSpPr>
        <p:spPr>
          <a:xfrm>
            <a:off x="692261" y="2060848"/>
            <a:ext cx="2367571" cy="369332"/>
          </a:xfrm>
          <a:prstGeom prst="rect">
            <a:avLst/>
          </a:prstGeom>
        </p:spPr>
        <p:txBody>
          <a:bodyPr wrap="square">
            <a:spAutoFit/>
          </a:bodyPr>
          <a:lstStyle/>
          <a:p>
            <a:r>
              <a:rPr lang="en-US" sz="1800" dirty="0" smtClean="0">
                <a:solidFill>
                  <a:srgbClr val="505050"/>
                </a:solidFill>
                <a:latin typeface="+mn-lt"/>
              </a:rPr>
              <a:t>multi-dimensional data</a:t>
            </a:r>
            <a:endParaRPr lang="en-US" sz="1800" dirty="0">
              <a:solidFill>
                <a:srgbClr val="505050"/>
              </a:solidFill>
              <a:latin typeface="+mn-lt"/>
            </a:endParaRPr>
          </a:p>
        </p:txBody>
      </p:sp>
      <p:cxnSp>
        <p:nvCxnSpPr>
          <p:cNvPr id="15" name="Straight Connector 14"/>
          <p:cNvCxnSpPr/>
          <p:nvPr/>
        </p:nvCxnSpPr>
        <p:spPr bwMode="auto">
          <a:xfrm>
            <a:off x="1219075" y="3112758"/>
            <a:ext cx="0" cy="27141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6" name="Rectangle 15"/>
          <p:cNvSpPr/>
          <p:nvPr/>
        </p:nvSpPr>
        <p:spPr>
          <a:xfrm>
            <a:off x="3419872" y="2060848"/>
            <a:ext cx="2060372" cy="369332"/>
          </a:xfrm>
          <a:prstGeom prst="rect">
            <a:avLst/>
          </a:prstGeom>
        </p:spPr>
        <p:txBody>
          <a:bodyPr wrap="none">
            <a:spAutoFit/>
          </a:bodyPr>
          <a:lstStyle/>
          <a:p>
            <a:r>
              <a:rPr lang="en-US" sz="1800" dirty="0">
                <a:solidFill>
                  <a:srgbClr val="505050"/>
                </a:solidFill>
                <a:latin typeface="+mn-lt"/>
              </a:rPr>
              <a:t>m</a:t>
            </a:r>
            <a:r>
              <a:rPr lang="en-US" sz="1800" dirty="0" smtClean="0">
                <a:solidFill>
                  <a:srgbClr val="505050"/>
                </a:solidFill>
                <a:latin typeface="+mn-lt"/>
              </a:rPr>
              <a:t>easurement </a:t>
            </a:r>
            <a:r>
              <a:rPr lang="en-US" sz="1800" dirty="0">
                <a:solidFill>
                  <a:srgbClr val="505050"/>
                </a:solidFill>
                <a:latin typeface="+mn-lt"/>
              </a:rPr>
              <a:t>error</a:t>
            </a:r>
            <a:r>
              <a:rPr lang="en-US" sz="1800" dirty="0" smtClean="0">
                <a:solidFill>
                  <a:srgbClr val="505050"/>
                </a:solidFill>
                <a:latin typeface="+mn-lt"/>
              </a:rPr>
              <a:t>,</a:t>
            </a:r>
            <a:endParaRPr lang="en-US" sz="1800" b="1" dirty="0">
              <a:solidFill>
                <a:srgbClr val="505050"/>
              </a:solidFill>
              <a:latin typeface="+mn-lt"/>
            </a:endParaRPr>
          </a:p>
        </p:txBody>
      </p:sp>
      <p:cxnSp>
        <p:nvCxnSpPr>
          <p:cNvPr id="18" name="Straight Connector 17"/>
          <p:cNvCxnSpPr/>
          <p:nvPr/>
        </p:nvCxnSpPr>
        <p:spPr bwMode="auto">
          <a:xfrm>
            <a:off x="2555776" y="521950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9" name="Rectangle 18"/>
          <p:cNvSpPr/>
          <p:nvPr/>
        </p:nvSpPr>
        <p:spPr>
          <a:xfrm>
            <a:off x="1660787" y="4850175"/>
            <a:ext cx="1777153" cy="369332"/>
          </a:xfrm>
          <a:prstGeom prst="rect">
            <a:avLst/>
          </a:prstGeom>
        </p:spPr>
        <p:txBody>
          <a:bodyPr wrap="none">
            <a:spAutoFit/>
          </a:bodyPr>
          <a:lstStyle/>
          <a:p>
            <a:r>
              <a:rPr lang="en-US" sz="1800" dirty="0" smtClean="0">
                <a:solidFill>
                  <a:srgbClr val="505050"/>
                </a:solidFill>
                <a:latin typeface="+mn-lt"/>
              </a:rPr>
              <a:t>Computer model</a:t>
            </a:r>
            <a:endParaRPr lang="en-US" sz="1800" b="1" dirty="0">
              <a:solidFill>
                <a:srgbClr val="505050"/>
              </a:solidFill>
              <a:latin typeface="+mn-lt"/>
            </a:endParaRPr>
          </a:p>
        </p:txBody>
      </p:sp>
      <mc:AlternateContent xmlns:mc="http://schemas.openxmlformats.org/markup-compatibility/2006">
        <mc:Choice xmlns:a14="http://schemas.microsoft.com/office/drawing/2010/main" Requires="a14">
          <p:sp>
            <p:nvSpPr>
              <p:cNvPr id="20" name="Rectangle 19"/>
              <p:cNvSpPr/>
              <p:nvPr/>
            </p:nvSpPr>
            <p:spPr>
              <a:xfrm>
                <a:off x="6156175" y="5077633"/>
                <a:ext cx="2952897" cy="1015663"/>
              </a:xfrm>
              <a:prstGeom prst="rect">
                <a:avLst/>
              </a:prstGeom>
              <a:noFill/>
            </p:spPr>
            <p:txBody>
              <a:bodyPr wrap="square">
                <a:spAutoFit/>
              </a:bodyPr>
              <a:lstStyle/>
              <a:p>
                <a:r>
                  <a:rPr lang="en-US" sz="2000" dirty="0" smtClean="0">
                    <a:latin typeface="+mn-lt"/>
                  </a:rPr>
                  <a:t>Given </a:t>
                </a:r>
                <a14:m>
                  <m:oMath xmlns:m="http://schemas.openxmlformats.org/officeDocument/2006/math">
                    <m:sSup>
                      <m:sSupPr>
                        <m:ctrlPr>
                          <a:rPr lang="en-US" sz="2000" i="1" kern="1000" spc="30">
                            <a:latin typeface="Cambria Math"/>
                            <a:cs typeface="Franklin Gothic Book"/>
                          </a:rPr>
                        </m:ctrlPr>
                      </m:sSupPr>
                      <m:e>
                        <m:r>
                          <a:rPr lang="en-US" sz="2000" b="0" i="1" kern="1000" spc="30">
                            <a:latin typeface="Cambria Math"/>
                            <a:cs typeface="Franklin Gothic Book"/>
                          </a:rPr>
                          <m:t>𝑦</m:t>
                        </m:r>
                      </m:e>
                      <m:sup>
                        <m:r>
                          <a:rPr lang="en-US" sz="2000" b="0" i="1" kern="1000" spc="30">
                            <a:latin typeface="Cambria Math" panose="02040503050406030204" pitchFamily="18" charset="0"/>
                            <a:cs typeface="Franklin Gothic Book"/>
                          </a:rPr>
                          <m:t>𝑒</m:t>
                        </m:r>
                        <m:r>
                          <a:rPr lang="en-US" sz="2000" b="0" i="1" kern="1000" spc="30">
                            <a:latin typeface="Cambria Math"/>
                            <a:cs typeface="Franklin Gothic Book"/>
                          </a:rPr>
                          <m:t>𝑥𝑝</m:t>
                        </m:r>
                      </m:sup>
                    </m:sSup>
                    <m:d>
                      <m:dPr>
                        <m:ctrlPr>
                          <a:rPr lang="en-US" sz="2000" i="1" kern="1000" spc="30">
                            <a:latin typeface="Cambria Math"/>
                            <a:cs typeface="Franklin Gothic Book"/>
                          </a:rPr>
                        </m:ctrlPr>
                      </m:dPr>
                      <m:e>
                        <m:sSub>
                          <m:sSubPr>
                            <m:ctrlPr>
                              <a:rPr lang="en-US" sz="2000" b="0"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𝑐</m:t>
                            </m:r>
                          </m:sub>
                        </m:sSub>
                        <m:r>
                          <a:rPr lang="en-US" sz="2000" b="0" i="1" kern="1000" spc="30">
                            <a:latin typeface="Cambria Math"/>
                            <a:cs typeface="Franklin Gothic Book"/>
                          </a:rPr>
                          <m:t>;</m:t>
                        </m:r>
                        <m:r>
                          <a:rPr lang="en-US" sz="2000" b="0" i="1" kern="1000" spc="30">
                            <a:latin typeface="Cambria Math"/>
                            <a:cs typeface="Franklin Gothic Book"/>
                          </a:rPr>
                          <m:t>𝑧</m:t>
                        </m:r>
                        <m:r>
                          <a:rPr lang="en-US" sz="2000" b="0" i="1" kern="1000" spc="30">
                            <a:latin typeface="Cambria Math"/>
                            <a:cs typeface="Franklin Gothic Book"/>
                          </a:rPr>
                          <m:t>,</m:t>
                        </m:r>
                        <m:r>
                          <a:rPr lang="en-US" sz="2000" b="0" i="1" kern="1000" spc="30">
                            <a:latin typeface="Cambria Math"/>
                            <a:cs typeface="Franklin Gothic Book"/>
                          </a:rPr>
                          <m:t>𝑡</m:t>
                        </m:r>
                      </m:e>
                    </m:d>
                  </m:oMath>
                </a14:m>
                <a:r>
                  <a:rPr lang="en-US" sz="2000" dirty="0" smtClean="0">
                    <a:latin typeface="+mn-lt"/>
                  </a:rPr>
                  <a:t>,</a:t>
                </a:r>
                <a:br>
                  <a:rPr lang="en-US" sz="2000" dirty="0" smtClean="0">
                    <a:latin typeface="+mn-lt"/>
                  </a:rPr>
                </a:br>
                <a:r>
                  <a:rPr lang="en-US" sz="2000" dirty="0" smtClean="0">
                    <a:latin typeface="+mn-lt"/>
                  </a:rPr>
                  <a:t>what </a:t>
                </a:r>
                <a:r>
                  <a:rPr lang="en-US" sz="2000" dirty="0">
                    <a:latin typeface="+mn-lt"/>
                  </a:rPr>
                  <a:t>is </a:t>
                </a:r>
                <a:r>
                  <a:rPr lang="en-US" sz="2000" dirty="0" smtClean="0">
                    <a:latin typeface="+mn-lt"/>
                  </a:rPr>
                  <a:t>the range of consistent </a:t>
                </a:r>
                <a14:m>
                  <m:oMath xmlns:m="http://schemas.openxmlformats.org/officeDocument/2006/math">
                    <m:sSub>
                      <m:sSubPr>
                        <m:ctrlPr>
                          <a:rPr lang="en-US" sz="2000"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oMath>
                </a14:m>
                <a:r>
                  <a:rPr lang="en-US" sz="2000" dirty="0" smtClean="0">
                    <a:latin typeface="+mn-lt"/>
                  </a:rPr>
                  <a:t>?</a:t>
                </a:r>
                <a:endParaRPr lang="en-US" sz="2000" dirty="0">
                  <a:latin typeface="+mn-lt"/>
                </a:endParaRPr>
              </a:p>
            </p:txBody>
          </p:sp>
        </mc:Choice>
        <mc:Fallback>
          <p:sp>
            <p:nvSpPr>
              <p:cNvPr id="20" name="Rectangle 19"/>
              <p:cNvSpPr>
                <a:spLocks noRot="1" noChangeAspect="1" noMove="1" noResize="1" noEditPoints="1" noAdjustHandles="1" noChangeArrowheads="1" noChangeShapeType="1" noTextEdit="1"/>
              </p:cNvSpPr>
              <p:nvPr/>
            </p:nvSpPr>
            <p:spPr>
              <a:xfrm>
                <a:off x="6156175" y="5077633"/>
                <a:ext cx="2952897" cy="1015663"/>
              </a:xfrm>
              <a:prstGeom prst="rect">
                <a:avLst/>
              </a:prstGeom>
              <a:blipFill rotWithShape="1">
                <a:blip r:embed="rId5"/>
                <a:stretch>
                  <a:fillRect l="-2273" t="-2994" b="-9581"/>
                </a:stretch>
              </a:blipFill>
            </p:spPr>
            <p:txBody>
              <a:bodyPr/>
              <a:lstStyle/>
              <a:p>
                <a:r>
                  <a:rPr lang="en-US">
                    <a:noFill/>
                  </a:rPr>
                  <a:t> </a:t>
                </a:r>
              </a:p>
            </p:txBody>
          </p:sp>
        </mc:Fallback>
      </mc:AlternateContent>
      <p:cxnSp>
        <p:nvCxnSpPr>
          <p:cNvPr id="23" name="Straight Connector 22"/>
          <p:cNvCxnSpPr/>
          <p:nvPr/>
        </p:nvCxnSpPr>
        <p:spPr bwMode="auto">
          <a:xfrm>
            <a:off x="1691010" y="2421625"/>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4775629" y="521950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6" name="Straight Connector 25"/>
          <p:cNvCxnSpPr/>
          <p:nvPr/>
        </p:nvCxnSpPr>
        <p:spPr bwMode="auto">
          <a:xfrm>
            <a:off x="3443518" y="5853000"/>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7" name="Rectangle 26"/>
          <p:cNvSpPr/>
          <p:nvPr/>
        </p:nvSpPr>
        <p:spPr>
          <a:xfrm>
            <a:off x="2483768" y="6114125"/>
            <a:ext cx="1919500" cy="369332"/>
          </a:xfrm>
          <a:prstGeom prst="rect">
            <a:avLst/>
          </a:prstGeom>
        </p:spPr>
        <p:txBody>
          <a:bodyPr wrap="none">
            <a:spAutoFit/>
          </a:bodyPr>
          <a:lstStyle/>
          <a:p>
            <a:r>
              <a:rPr lang="en-US" sz="1800" dirty="0" smtClean="0">
                <a:solidFill>
                  <a:srgbClr val="505050"/>
                </a:solidFill>
                <a:latin typeface="+mn-lt"/>
              </a:rPr>
              <a:t>Model parameters</a:t>
            </a:r>
            <a:endParaRPr lang="en-US" sz="1800" b="1" dirty="0">
              <a:solidFill>
                <a:srgbClr val="505050"/>
              </a:solidFill>
              <a:latin typeface="+mn-lt"/>
            </a:endParaRPr>
          </a:p>
        </p:txBody>
      </p:sp>
    </p:spTree>
    <p:extLst>
      <p:ext uri="{BB962C8B-B14F-4D97-AF65-F5344CB8AC3E}">
        <p14:creationId xmlns:p14="http://schemas.microsoft.com/office/powerpoint/2010/main" val="24516602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 and Flat Prior:</a:t>
            </a:r>
            <a:br>
              <a:rPr lang="en-US" dirty="0">
                <a:solidFill>
                  <a:srgbClr val="505050"/>
                </a:solidFill>
              </a:rPr>
            </a:br>
            <a:r>
              <a:rPr lang="en-US" dirty="0">
                <a:solidFill>
                  <a:srgbClr val="505050"/>
                </a:solidFill>
              </a:rPr>
              <a:t>Posterior Formulation</a:t>
            </a:r>
          </a:p>
        </p:txBody>
      </p:sp>
      <mc:AlternateContent xmlns:mc="http://schemas.openxmlformats.org/markup-compatibility/2006">
        <mc:Choice xmlns:a14="http://schemas.microsoft.com/office/drawing/2010/main" Requires="a14">
          <p:sp>
            <p:nvSpPr>
              <p:cNvPr id="29" name="Rectangle 28"/>
              <p:cNvSpPr/>
              <p:nvPr/>
            </p:nvSpPr>
            <p:spPr>
              <a:xfrm>
                <a:off x="551611" y="3115070"/>
                <a:ext cx="7638822" cy="457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a:rPr>
                          </m:ctrlPr>
                        </m:dPr>
                        <m:e>
                          <m:sSup>
                            <m:sSupPr>
                              <m:ctrlPr>
                                <a:rPr lang="en-US" sz="2000" i="1" kern="1000" spc="30">
                                  <a:latin typeface="Cambria Math"/>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a:rPr>
                          </m:ctrlPr>
                        </m:dPr>
                        <m:e>
                          <m:sSup>
                            <m:sSupPr>
                              <m:ctrlPr>
                                <a:rPr lang="en-US" sz="2000" i="1">
                                  <a:latin typeface="Cambria Math"/>
                                </a:rPr>
                              </m:ctrlPr>
                            </m:sSupPr>
                            <m:e>
                              <m:acc>
                                <m:accPr>
                                  <m:chr m:val="̃"/>
                                  <m:ctrlPr>
                                    <a:rPr lang="en-US" sz="2000" i="1">
                                      <a:latin typeface="Cambria Math"/>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a:latin typeface="Cambria Math" panose="02040503050406030204" pitchFamily="18" charset="0"/>
                            </a:rPr>
                            <m:t>𝑽</m:t>
                          </m:r>
                          <m:sSub>
                            <m:sSubPr>
                              <m:ctrlPr>
                                <a:rPr lang="en-US" sz="2000" b="1"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a:rPr>
                              </m:ctrlPr>
                            </m:sSubPr>
                            <m:e>
                              <m:sSub>
                                <m:sSubPr>
                                  <m:ctrlPr>
                                    <a:rPr lang="en-US" sz="2000" i="1">
                                      <a:latin typeface="Cambria Math"/>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p:sp>
            <p:nvSpPr>
              <p:cNvPr id="29" name="Rectangle 28"/>
              <p:cNvSpPr>
                <a:spLocks noRot="1" noChangeAspect="1" noMove="1" noResize="1" noEditPoints="1" noAdjustHandles="1" noChangeArrowheads="1" noChangeShapeType="1" noTextEdit="1"/>
              </p:cNvSpPr>
              <p:nvPr/>
            </p:nvSpPr>
            <p:spPr>
              <a:xfrm>
                <a:off x="551611" y="3115070"/>
                <a:ext cx="7638822" cy="457946"/>
              </a:xfrm>
              <a:prstGeom prst="rect">
                <a:avLst/>
              </a:prstGeom>
              <a:blipFill rotWithShape="1">
                <a:blip r:embed="rId2"/>
                <a:stretch>
                  <a:fillRect b="-5333"/>
                </a:stretch>
              </a:blipFill>
            </p:spPr>
            <p:txBody>
              <a:bodyPr/>
              <a:lstStyle/>
              <a:p>
                <a:r>
                  <a:rPr lang="en-US">
                    <a:noFill/>
                  </a:rPr>
                  <a:t> </a:t>
                </a:r>
              </a:p>
            </p:txBody>
          </p:sp>
        </mc:Fallback>
      </mc:AlternateContent>
      <p:cxnSp>
        <p:nvCxnSpPr>
          <p:cNvPr id="30" name="Straight Connector 29"/>
          <p:cNvCxnSpPr/>
          <p:nvPr/>
        </p:nvCxnSpPr>
        <p:spPr bwMode="auto">
          <a:xfrm flipH="1">
            <a:off x="3547034" y="357301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357301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357301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357301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357301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smtClean="0">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357301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3573018"/>
            <a:ext cx="791766" cy="584775"/>
          </a:xfrm>
          <a:prstGeom prst="rect">
            <a:avLst/>
          </a:prstGeom>
          <a:ln w="6350">
            <a:noFill/>
          </a:ln>
        </p:spPr>
        <p:txBody>
          <a:bodyPr wrap="square">
            <a:spAutoFit/>
          </a:bodyPr>
          <a:lstStyle/>
          <a:p>
            <a:r>
              <a:rPr lang="en-US" dirty="0" smtClean="0">
                <a:solidFill>
                  <a:srgbClr val="505050"/>
                </a:solidFill>
                <a:latin typeface="+mn-lt"/>
              </a:rPr>
              <a:t>Model</a:t>
            </a:r>
            <a:br>
              <a:rPr lang="en-US" dirty="0" smtClean="0">
                <a:solidFill>
                  <a:srgbClr val="505050"/>
                </a:solidFill>
                <a:latin typeface="+mn-lt"/>
              </a:rPr>
            </a:br>
            <a:r>
              <a:rPr lang="en-US" dirty="0" smtClean="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3573016"/>
            <a:ext cx="1440160" cy="338554"/>
          </a:xfrm>
          <a:prstGeom prst="rect">
            <a:avLst/>
          </a:prstGeom>
          <a:ln w="6350">
            <a:noFill/>
          </a:ln>
        </p:spPr>
        <p:txBody>
          <a:bodyPr wrap="square">
            <a:spAutoFit/>
          </a:bodyPr>
          <a:lstStyle/>
          <a:p>
            <a:r>
              <a:rPr lang="en-US" dirty="0" smtClean="0">
                <a:solidFill>
                  <a:srgbClr val="505050"/>
                </a:solidFill>
                <a:latin typeface="+mn-lt"/>
              </a:rPr>
              <a:t>measurement</a:t>
            </a:r>
            <a:endParaRPr lang="en-US" dirty="0">
              <a:solidFill>
                <a:srgbClr val="505050"/>
              </a:solidFill>
              <a:latin typeface="+mn-lt"/>
            </a:endParaRPr>
          </a:p>
        </p:txBody>
      </p:sp>
      <p:sp>
        <p:nvSpPr>
          <p:cNvPr id="42" name="Rectangle 41"/>
          <p:cNvSpPr/>
          <p:nvPr/>
        </p:nvSpPr>
        <p:spPr>
          <a:xfrm>
            <a:off x="3532529" y="2780928"/>
            <a:ext cx="4423847" cy="369332"/>
          </a:xfrm>
          <a:prstGeom prst="rect">
            <a:avLst/>
          </a:prstGeom>
        </p:spPr>
        <p:txBody>
          <a:bodyPr wrap="square">
            <a:spAutoFit/>
          </a:bodyPr>
          <a:lstStyle/>
          <a:p>
            <a:pPr algn="ctr"/>
            <a:r>
              <a:rPr lang="en-US" sz="1800" dirty="0">
                <a:solidFill>
                  <a:srgbClr val="505050"/>
                </a:solidFill>
                <a:latin typeface="+mn-lt"/>
              </a:rPr>
              <a:t>Multiple sources of </a:t>
            </a:r>
            <a:r>
              <a:rPr lang="en-US" sz="1800" dirty="0" smtClean="0">
                <a:solidFill>
                  <a:srgbClr val="505050"/>
                </a:solidFill>
                <a:latin typeface="+mn-lt"/>
              </a:rPr>
              <a:t>variance</a:t>
            </a:r>
            <a:endParaRPr lang="en-US" sz="1800" b="1" i="1" dirty="0">
              <a:solidFill>
                <a:srgbClr val="505050"/>
              </a:solidFill>
              <a:latin typeface="+mn-lt"/>
            </a:endParaRPr>
          </a:p>
        </p:txBody>
      </p:sp>
      <p:sp>
        <p:nvSpPr>
          <p:cNvPr id="60" name="Rectangle 59"/>
          <p:cNvSpPr/>
          <p:nvPr/>
        </p:nvSpPr>
        <p:spPr>
          <a:xfrm>
            <a:off x="611560" y="2636912"/>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mc:Choice xmlns:a14="http://schemas.microsoft.com/office/drawing/2010/main" Requires="a14">
          <p:sp>
            <p:nvSpPr>
              <p:cNvPr id="6" name="TextBox 5"/>
              <p:cNvSpPr txBox="1"/>
              <p:nvPr/>
            </p:nvSpPr>
            <p:spPr>
              <a:xfrm>
                <a:off x="944761" y="1933710"/>
                <a:ext cx="6049292"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p:sp>
            <p:nvSpPr>
              <p:cNvPr id="6" name="TextBox 5"/>
              <p:cNvSpPr txBox="1">
                <a:spLocks noRot="1" noChangeAspect="1" noMove="1" noResize="1" noEditPoints="1" noAdjustHandles="1" noChangeArrowheads="1" noChangeShapeType="1" noTextEdit="1"/>
              </p:cNvSpPr>
              <p:nvPr/>
            </p:nvSpPr>
            <p:spPr>
              <a:xfrm>
                <a:off x="944761" y="1933710"/>
                <a:ext cx="6049292" cy="432048"/>
              </a:xfrm>
              <a:prstGeom prst="rect">
                <a:avLst/>
              </a:prstGeom>
              <a:blipFill rotWithShape="1">
                <a:blip r:embed="rId3"/>
                <a:stretch>
                  <a:fillRect l="-1714" b="-2817"/>
                </a:stretch>
              </a:blipFill>
            </p:spPr>
            <p:txBody>
              <a:bodyPr/>
              <a:lstStyle/>
              <a:p>
                <a:r>
                  <a:rPr lang="en-US">
                    <a:noFill/>
                  </a:rPr>
                  <a:t> </a:t>
                </a:r>
              </a:p>
            </p:txBody>
          </p:sp>
        </mc:Fallback>
      </mc:AlternateContent>
      <p:sp>
        <p:nvSpPr>
          <p:cNvPr id="50" name="Rectangle 49"/>
          <p:cNvSpPr/>
          <p:nvPr/>
        </p:nvSpPr>
        <p:spPr>
          <a:xfrm>
            <a:off x="2097385" y="1387590"/>
            <a:ext cx="936773" cy="369332"/>
          </a:xfrm>
          <a:prstGeom prst="rect">
            <a:avLst/>
          </a:prstGeom>
        </p:spPr>
        <p:txBody>
          <a:bodyPr wrap="square">
            <a:spAutoFit/>
          </a:bodyPr>
          <a:lstStyle/>
          <a:p>
            <a:pPr algn="ctr"/>
            <a:r>
              <a:rPr lang="en-US" sz="1800" dirty="0" smtClean="0">
                <a:solidFill>
                  <a:srgbClr val="505050"/>
                </a:solidFill>
                <a:latin typeface="+mn-lt"/>
              </a:rPr>
              <a:t>GP</a:t>
            </a:r>
            <a:endParaRPr lang="en-US" sz="1800" i="1" dirty="0">
              <a:solidFill>
                <a:srgbClr val="505050"/>
              </a:solidFill>
              <a:latin typeface="+mn-lt"/>
            </a:endParaRPr>
          </a:p>
        </p:txBody>
      </p:sp>
      <p:sp>
        <p:nvSpPr>
          <p:cNvPr id="53" name="Rectangle 52"/>
          <p:cNvSpPr/>
          <p:nvPr/>
        </p:nvSpPr>
        <p:spPr>
          <a:xfrm>
            <a:off x="3876707" y="1403484"/>
            <a:ext cx="982631" cy="369332"/>
          </a:xfrm>
          <a:prstGeom prst="rect">
            <a:avLst/>
          </a:prstGeom>
        </p:spPr>
        <p:txBody>
          <a:bodyPr wrap="square" anchor="ctr">
            <a:spAutoFit/>
          </a:bodyPr>
          <a:lstStyle/>
          <a:p>
            <a:pPr algn="ctr"/>
            <a:r>
              <a:rPr lang="en-US" sz="1800" dirty="0" smtClean="0">
                <a:solidFill>
                  <a:srgbClr val="505050"/>
                </a:solidFill>
                <a:latin typeface="+mn-lt"/>
              </a:rPr>
              <a:t>GP</a:t>
            </a:r>
            <a:endParaRPr lang="en-US" sz="1800" i="1" dirty="0">
              <a:solidFill>
                <a:srgbClr val="505050"/>
              </a:solidFill>
              <a:latin typeface="+mn-lt"/>
            </a:endParaRPr>
          </a:p>
        </p:txBody>
      </p:sp>
      <p:sp>
        <p:nvSpPr>
          <p:cNvPr id="54" name="Rectangle 53"/>
          <p:cNvSpPr/>
          <p:nvPr/>
        </p:nvSpPr>
        <p:spPr>
          <a:xfrm>
            <a:off x="4895912" y="1401447"/>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sp>
        <p:nvSpPr>
          <p:cNvPr id="56" name="Rectangle 55"/>
          <p:cNvSpPr/>
          <p:nvPr/>
        </p:nvSpPr>
        <p:spPr>
          <a:xfrm>
            <a:off x="755576" y="1387590"/>
            <a:ext cx="711863" cy="369332"/>
          </a:xfrm>
          <a:prstGeom prst="rect">
            <a:avLst/>
          </a:prstGeom>
        </p:spPr>
        <p:txBody>
          <a:bodyPr wrap="square">
            <a:spAutoFit/>
          </a:bodyPr>
          <a:lstStyle/>
          <a:p>
            <a:r>
              <a:rPr lang="en-US" sz="1800" b="1" dirty="0">
                <a:latin typeface="+mn-lt"/>
              </a:rPr>
              <a:t>given</a:t>
            </a:r>
            <a:endParaRPr lang="en-US" sz="1800" b="1" i="1" dirty="0">
              <a:latin typeface="+mn-lt"/>
            </a:endParaRPr>
          </a:p>
        </p:txBody>
      </p:sp>
      <mc:AlternateContent xmlns:mc="http://schemas.openxmlformats.org/markup-compatibility/2006">
        <mc:Choice xmlns:a14="http://schemas.microsoft.com/office/drawing/2010/main" Requires="a14">
          <p:sp>
            <p:nvSpPr>
              <p:cNvPr id="65" name="Rectangle 64"/>
              <p:cNvSpPr/>
              <p:nvPr/>
            </p:nvSpPr>
            <p:spPr>
              <a:xfrm>
                <a:off x="6516217" y="1623599"/>
                <a:ext cx="2303934" cy="936347"/>
              </a:xfrm>
              <a:prstGeom prst="rect">
                <a:avLst/>
              </a:prstGeom>
            </p:spPr>
            <p:txBody>
              <a:bodyPr wrap="square">
                <a:spAutoFit/>
              </a:bodyPr>
              <a:lstStyle/>
              <a:p>
                <a:r>
                  <a:rPr lang="en-US" sz="1800" dirty="0" smtClean="0">
                    <a:latin typeface="+mn-lt"/>
                  </a:rPr>
                  <a:t>Consider only data</a:t>
                </a:r>
                <a:br>
                  <a:rPr lang="en-US" sz="1800" dirty="0" smtClean="0">
                    <a:latin typeface="+mn-lt"/>
                  </a:rPr>
                </a:br>
                <a:r>
                  <a:rPr lang="en-US" sz="1800" dirty="0" smtClean="0">
                    <a:latin typeface="+mn-lt"/>
                  </a:rPr>
                  <a:t>from </a:t>
                </a:r>
                <a:r>
                  <a:rPr lang="en-US" sz="1800" dirty="0" smtClean="0">
                    <a:latin typeface="+mn-lt"/>
                  </a:rPr>
                  <a:t>one</a:t>
                </a:r>
                <a:r>
                  <a:rPr lang="en-US" sz="1800" dirty="0" smtClean="0">
                    <a:latin typeface="+mn-lt"/>
                  </a:rPr>
                  <a:t> </a:t>
                </a:r>
                <a:r>
                  <a:rPr lang="en-US" sz="1800" dirty="0">
                    <a:latin typeface="+mn-lt"/>
                  </a:rPr>
                  <a:t>FEBA Test</a:t>
                </a:r>
                <a:r>
                  <a:rPr lang="en-US" sz="1800" dirty="0" smtClean="0">
                    <a:latin typeface="+mn-lt"/>
                  </a:rPr>
                  <a:t>.</a:t>
                </a:r>
                <a:r>
                  <a:rPr lang="en-US" sz="1800" dirty="0">
                    <a:latin typeface="+mn-lt"/>
                  </a:rPr>
                  <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a:t>
                </a:r>
                <a:r>
                  <a:rPr lang="en-US" sz="1800" b="0" dirty="0" smtClean="0">
                    <a:latin typeface="+mn-lt"/>
                  </a:rPr>
                  <a:t>formulation.</a:t>
                </a:r>
                <a:endParaRPr lang="en-US" sz="1800" b="0" dirty="0">
                  <a:latin typeface="+mn-lt"/>
                </a:endParaRPr>
              </a:p>
            </p:txBody>
          </p:sp>
        </mc:Choice>
        <mc:Fallback>
          <p:sp>
            <p:nvSpPr>
              <p:cNvPr id="65" name="Rectangle 64"/>
              <p:cNvSpPr>
                <a:spLocks noRot="1" noChangeAspect="1" noMove="1" noResize="1" noEditPoints="1" noAdjustHandles="1" noChangeArrowheads="1" noChangeShapeType="1" noTextEdit="1"/>
              </p:cNvSpPr>
              <p:nvPr/>
            </p:nvSpPr>
            <p:spPr>
              <a:xfrm>
                <a:off x="6516217" y="1623599"/>
                <a:ext cx="2303934" cy="936347"/>
              </a:xfrm>
              <a:prstGeom prst="rect">
                <a:avLst/>
              </a:prstGeom>
              <a:blipFill rotWithShape="1">
                <a:blip r:embed="rId4"/>
                <a:stretch>
                  <a:fillRect l="-2381" t="-3247" b="-7792"/>
                </a:stretch>
              </a:blipFill>
            </p:spPr>
            <p:txBody>
              <a:bodyPr/>
              <a:lstStyle/>
              <a:p>
                <a:r>
                  <a:rPr lang="en-US">
                    <a:noFill/>
                  </a:rPr>
                  <a:t> </a:t>
                </a:r>
              </a:p>
            </p:txBody>
          </p:sp>
        </mc:Fallback>
      </mc:AlternateContent>
      <p:cxnSp>
        <p:nvCxnSpPr>
          <p:cNvPr id="28" name="Straight Connector 27"/>
          <p:cNvCxnSpPr/>
          <p:nvPr/>
        </p:nvCxnSpPr>
        <p:spPr bwMode="auto">
          <a:xfrm>
            <a:off x="755576" y="299085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mc:Choice xmlns:a14="http://schemas.microsoft.com/office/drawing/2010/main" Requires="a14">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0226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34318">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700" dirty="0" smtClean="0">
                              <a:solidFill>
                                <a:schemeClr val="tx1"/>
                              </a:solidFill>
                              <a:latin typeface="+mn-lt"/>
                            </a:rPr>
                            <a:t>With</a:t>
                          </a:r>
                          <a:r>
                            <a:rPr lang="en-US" sz="1700" baseline="0" dirty="0" smtClean="0">
                              <a:solidFill>
                                <a:schemeClr val="tx1"/>
                              </a:solidFill>
                              <a:latin typeface="+mn-lt"/>
                            </a:rPr>
                            <a:t> </a:t>
                          </a:r>
                          <a14:m>
                            <m:oMath xmlns:m="http://schemas.openxmlformats.org/officeDocument/2006/math">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all types of data</a:t>
                          </a:r>
                          <a:endParaRPr lang="en-US" sz="1700" b="1"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r>
                  <a:tr h="334318">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agains</a:t>
                          </a:r>
                          <a:r>
                            <a:rPr lang="en-US" sz="1700" b="1" baseline="0" dirty="0" smtClean="0">
                              <a:solidFill>
                                <a:schemeClr val="tx1"/>
                              </a:solidFill>
                              <a:latin typeface="+mn-lt"/>
                            </a:rPr>
                            <a:t>t clad temperature (TC) data  only</a:t>
                          </a:r>
                          <a:endParaRPr lang="en-US" sz="1700" b="1" dirty="0">
                            <a:solidFill>
                              <a:schemeClr val="tx1"/>
                            </a:solidFill>
                            <a:latin typeface="+mn-lt"/>
                          </a:endParaRPr>
                        </a:p>
                      </a:txBody>
                      <a:tcPr>
                        <a:lnB w="12700" cmpd="sng">
                          <a:noFill/>
                        </a:lnB>
                        <a:solidFill>
                          <a:schemeClr val="bg1"/>
                        </a:solidFill>
                      </a:tcPr>
                    </a:tc>
                  </a:tr>
                  <a:tr h="334318">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m:rPr>
                                  <m:nor/>
                                </m:rPr>
                                <a:rPr lang="en-US" sz="1700" b="0" i="0" baseline="0" smtClean="0">
                                  <a:solidFill>
                                    <a:schemeClr val="tx1"/>
                                  </a:solidFill>
                                  <a:latin typeface="Cambria Math"/>
                                </a:rPr>
                                <m:t>, </m:t>
                              </m:r>
                            </m:oMath>
                          </a14:m>
                          <a:r>
                            <a:rPr lang="en-US" sz="1700" b="1" dirty="0" smtClean="0">
                              <a:solidFill>
                                <a:schemeClr val="tx1"/>
                              </a:solidFill>
                              <a:latin typeface="+mn-lt"/>
                            </a:rPr>
                            <a:t>against</a:t>
                          </a:r>
                          <a:r>
                            <a:rPr lang="en-US" sz="1700" b="1" baseline="0" dirty="0" smtClean="0">
                              <a:solidFill>
                                <a:schemeClr val="tx1"/>
                              </a:solidFill>
                              <a:latin typeface="+mn-lt"/>
                            </a:rPr>
                            <a:t> pressure drop (DP)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4318">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against</a:t>
                          </a:r>
                          <a:r>
                            <a:rPr lang="en-US" sz="1700" b="1" baseline="0" dirty="0" smtClean="0">
                              <a:solidFill>
                                <a:schemeClr val="tx1"/>
                              </a:solidFill>
                              <a:latin typeface="+mn-lt"/>
                            </a:rPr>
                            <a:t> liquid carryover (CO)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4318">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smtClean="0">
                              <a:solidFill>
                                <a:schemeClr val="tx1"/>
                              </a:solidFill>
                              <a:latin typeface="+mn-lt"/>
                            </a:rPr>
                            <a:t>Without </a:t>
                          </a:r>
                          <a14:m>
                            <m:oMath xmlns:m="http://schemas.openxmlformats.org/officeDocument/2006/math">
                              <m:r>
                                <a:rPr lang="en-US" sz="1700" b="1" i="1" smtClean="0">
                                  <a:solidFill>
                                    <a:schemeClr val="tx1"/>
                                  </a:solidFill>
                                  <a:latin typeface="Cambria Math"/>
                                </a:rPr>
                                <m:t>𝜹</m:t>
                              </m:r>
                              <m:r>
                                <a:rPr lang="en-US" sz="1700" b="0" i="1" smtClean="0">
                                  <a:solidFill>
                                    <a:schemeClr val="tx1"/>
                                  </a:solidFill>
                                  <a:latin typeface="Cambria Math"/>
                                </a:rPr>
                                <m:t>,</m:t>
                              </m:r>
                            </m:oMath>
                          </a14:m>
                          <a:r>
                            <a:rPr lang="en-US" sz="1700" baseline="0" dirty="0" smtClean="0">
                              <a:solidFill>
                                <a:schemeClr val="tx1"/>
                              </a:solidFill>
                              <a:latin typeface="+mn-lt"/>
                            </a:rPr>
                            <a:t> </a:t>
                          </a:r>
                          <a:r>
                            <a:rPr lang="en-US" sz="1700" dirty="0" smtClean="0">
                              <a:solidFill>
                                <a:schemeClr val="tx1"/>
                              </a:solidFill>
                              <a:latin typeface="+mn-lt"/>
                            </a:rPr>
                            <a:t>against</a:t>
                          </a:r>
                          <a:r>
                            <a:rPr lang="en-US" sz="1700" baseline="0" dirty="0" smtClean="0">
                              <a:solidFill>
                                <a:schemeClr val="tx1"/>
                              </a:solidFill>
                              <a:latin typeface="+mn-lt"/>
                            </a:rPr>
                            <a:t> all type of data</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4318">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smtClean="0">
                              <a:solidFill>
                                <a:schemeClr val="tx1"/>
                              </a:solidFill>
                              <a:latin typeface="+mn-lt"/>
                            </a:rPr>
                            <a:t>excluding</a:t>
                          </a:r>
                          <a:r>
                            <a:rPr lang="en-US" sz="1700" b="1" baseline="0" dirty="0" smtClean="0">
                              <a:solidFill>
                                <a:schemeClr val="tx1"/>
                              </a:solidFill>
                              <a:latin typeface="+mn-lt"/>
                            </a:rPr>
                            <a:t> parameter </a:t>
                          </a:r>
                          <a:r>
                            <a:rPr lang="en-US" sz="1700" b="1" dirty="0" smtClean="0">
                              <a:solidFill>
                                <a:schemeClr val="tx1"/>
                              </a:solidFill>
                              <a:latin typeface="+mn-lt"/>
                            </a:rPr>
                            <a:t> </a:t>
                          </a:r>
                          <a14:m>
                            <m:oMath xmlns:m="http://schemas.openxmlformats.org/officeDocument/2006/math">
                              <m:r>
                                <a:rPr lang="en-US" sz="1700" b="1" i="0" smtClean="0">
                                  <a:solidFill>
                                    <a:schemeClr val="tx1"/>
                                  </a:solidFill>
                                  <a:latin typeface="Cambria Math"/>
                                </a:rPr>
                                <m:t>𝐝𝐟𝐟𝐛𝐕𝐈𝐇𝐓</m:t>
                              </m:r>
                            </m:oMath>
                          </a14:m>
                          <a:endParaRPr lang="en-US" sz="1700" b="1" i="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mc:Choice>
        <mc:Fallback>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5052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50520">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5"/>
                          <a:stretch>
                            <a:fillRect l="-10480" t="-103448" b="-518966"/>
                          </a:stretch>
                        </a:blipFill>
                      </a:tcPr>
                    </a:tc>
                  </a:tr>
                  <a:tr h="350520">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5"/>
                          <a:stretch>
                            <a:fillRect l="-10480" t="-207018" b="-428070"/>
                          </a:stretch>
                        </a:blipFill>
                      </a:tcPr>
                    </a:tc>
                  </a:tr>
                  <a:tr h="350520">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5"/>
                          <a:stretch>
                            <a:fillRect l="-10480" t="-301724" b="-320690"/>
                          </a:stretch>
                        </a:blipFill>
                      </a:tcPr>
                    </a:tc>
                  </a:tr>
                  <a:tr h="350520">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5"/>
                          <a:stretch>
                            <a:fillRect l="-10480" t="-408772" b="-226316"/>
                          </a:stretch>
                        </a:blipFill>
                      </a:tcPr>
                    </a:tc>
                  </a:tr>
                  <a:tr h="350520">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5"/>
                          <a:stretch>
                            <a:fillRect l="-10480" t="-500000" b="-122414"/>
                          </a:stretch>
                        </a:blipFill>
                      </a:tcPr>
                    </a:tc>
                  </a:tr>
                  <a:tr h="350520">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5"/>
                          <a:stretch>
                            <a:fillRect l="-10480" t="-610526" b="-24561"/>
                          </a:stretch>
                        </a:blipFill>
                      </a:tcPr>
                    </a:tc>
                  </a:tr>
                </a:tbl>
              </a:graphicData>
            </a:graphic>
          </p:graphicFrame>
        </mc:Fallback>
      </mc:AlternateContent>
      <p:cxnSp>
        <p:nvCxnSpPr>
          <p:cNvPr id="33" name="Straight Connector 32"/>
          <p:cNvCxnSpPr/>
          <p:nvPr/>
        </p:nvCxnSpPr>
        <p:spPr bwMode="auto">
          <a:xfrm>
            <a:off x="2565771" y="172174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Rectangle 36"/>
          <p:cNvSpPr/>
          <p:nvPr/>
        </p:nvSpPr>
        <p:spPr>
          <a:xfrm>
            <a:off x="2345962" y="2420888"/>
            <a:ext cx="1376391" cy="369332"/>
          </a:xfrm>
          <a:prstGeom prst="rect">
            <a:avLst/>
          </a:prstGeom>
        </p:spPr>
        <p:txBody>
          <a:bodyPr wrap="square">
            <a:spAutoFit/>
          </a:bodyPr>
          <a:lstStyle/>
          <a:p>
            <a:pPr algn="ctr"/>
            <a:r>
              <a:rPr lang="en-US" sz="1800" b="1" dirty="0" smtClean="0">
                <a:latin typeface="+mn-lt"/>
              </a:rPr>
              <a:t>unknown</a:t>
            </a:r>
            <a:endParaRPr lang="en-US" sz="1800" b="1" i="1" dirty="0">
              <a:latin typeface="+mn-lt"/>
            </a:endParaRPr>
          </a:p>
        </p:txBody>
      </p:sp>
      <p:cxnSp>
        <p:nvCxnSpPr>
          <p:cNvPr id="43" name="Straight Connector 42"/>
          <p:cNvCxnSpPr/>
          <p:nvPr/>
        </p:nvCxnSpPr>
        <p:spPr bwMode="auto">
          <a:xfrm flipH="1">
            <a:off x="3034157" y="2298821"/>
            <a:ext cx="1" cy="13056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172174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6156176" y="5097378"/>
            <a:ext cx="2663975" cy="707886"/>
          </a:xfrm>
          <a:prstGeom prst="rect">
            <a:avLst/>
          </a:prstGeom>
        </p:spPr>
        <p:txBody>
          <a:bodyPr wrap="square" anchor="ctr">
            <a:spAutoFit/>
          </a:bodyPr>
          <a:lstStyle/>
          <a:p>
            <a:r>
              <a:rPr lang="en-US" sz="2000" dirty="0" smtClean="0">
                <a:latin typeface="+mn-lt"/>
              </a:rPr>
              <a:t>6 calibration schemes </a:t>
            </a:r>
            <a:r>
              <a:rPr lang="en-US" sz="2000" dirty="0" smtClean="0">
                <a:latin typeface="+mn-lt"/>
              </a:rPr>
              <a:t>we</a:t>
            </a:r>
            <a:r>
              <a:rPr lang="en-US" sz="2000" dirty="0" smtClean="0">
                <a:latin typeface="+mn-lt"/>
              </a:rPr>
              <a:t>re investigated</a:t>
            </a:r>
            <a:endParaRPr lang="en-US" sz="2000" b="0" dirty="0">
              <a:latin typeface="+mn-lt"/>
            </a:endParaRPr>
          </a:p>
        </p:txBody>
      </p:sp>
    </p:spTree>
    <p:extLst>
      <p:ext uri="{BB962C8B-B14F-4D97-AF65-F5344CB8AC3E}">
        <p14:creationId xmlns:p14="http://schemas.microsoft.com/office/powerpoint/2010/main" val="386898624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Computation of Bayesian Calibration</a:t>
            </a:r>
            <a:endParaRPr lang="en-US" dirty="0"/>
          </a:p>
        </p:txBody>
      </p:sp>
      <p:cxnSp>
        <p:nvCxnSpPr>
          <p:cNvPr id="4" name="Straight Connector 3"/>
          <p:cNvCxnSpPr/>
          <p:nvPr/>
        </p:nvCxnSpPr>
        <p:spPr bwMode="auto">
          <a:xfrm>
            <a:off x="3311860" y="2964854"/>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205943"/>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mc:Choice xmlns:a14="http://schemas.microsoft.com/office/drawing/2010/main" Requires="a14">
          <p:sp>
            <p:nvSpPr>
              <p:cNvPr id="6" name="TextBox 5"/>
              <p:cNvSpPr txBox="1"/>
              <p:nvPr/>
            </p:nvSpPr>
            <p:spPr>
              <a:xfrm>
                <a:off x="1187624" y="3063069"/>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a:cs typeface="Franklin Gothic Book"/>
                            </a:rPr>
                          </m:ctrlPr>
                        </m:dPr>
                        <m:e>
                          <m:sSub>
                            <m:sSubPr>
                              <m:ctrlPr>
                                <a:rPr lang="en-US" sz="1800" b="1" i="1" kern="1000" spc="30" smtClean="0">
                                  <a:latin typeface="Cambria Math"/>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a:rPr>
                              </m:ctrlPr>
                            </m:dPr>
                            <m:e>
                              <m:sSubSup>
                                <m:sSubSupPr>
                                  <m:ctrlPr>
                                    <a:rPr lang="en-US" sz="1800" b="0" i="1" kern="1000" spc="30" smtClean="0">
                                      <a:latin typeface="Cambria Math"/>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a:rPr>
                          </m:ctrlPr>
                        </m:fPr>
                        <m:num>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a:rPr>
                              </m:ctrlPr>
                            </m:naryPr>
                            <m:sub>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p:sp>
            <p:nvSpPr>
              <p:cNvPr id="6" name="TextBox 5"/>
              <p:cNvSpPr txBox="1">
                <a:spLocks noRot="1" noChangeAspect="1" noMove="1" noResize="1" noEditPoints="1" noAdjustHandles="1" noChangeArrowheads="1" noChangeShapeType="1" noTextEdit="1"/>
              </p:cNvSpPr>
              <p:nvPr/>
            </p:nvSpPr>
            <p:spPr>
              <a:xfrm>
                <a:off x="1187624" y="3063069"/>
                <a:ext cx="4896544" cy="1152128"/>
              </a:xfrm>
              <a:prstGeom prst="rect">
                <a:avLst/>
              </a:prstGeom>
              <a:blipFill rotWithShape="1">
                <a:blip r:embed="rId3"/>
                <a:stretch>
                  <a:fillRect/>
                </a:stretch>
              </a:blipFill>
            </p:spPr>
            <p:txBody>
              <a:bodyPr/>
              <a:lstStyle/>
              <a:p>
                <a:r>
                  <a:rPr lang="en-US">
                    <a:noFill/>
                  </a:rPr>
                  <a:t> </a:t>
                </a:r>
              </a:p>
            </p:txBody>
          </p:sp>
        </mc:Fallback>
      </mc:AlternateContent>
      <p:cxnSp>
        <p:nvCxnSpPr>
          <p:cNvPr id="7" name="Straight Connector 6"/>
          <p:cNvCxnSpPr/>
          <p:nvPr/>
        </p:nvCxnSpPr>
        <p:spPr bwMode="auto">
          <a:xfrm flipH="1">
            <a:off x="2709778" y="3997432"/>
            <a:ext cx="315836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8" name="Rectangle 7"/>
          <p:cNvSpPr/>
          <p:nvPr/>
        </p:nvSpPr>
        <p:spPr>
          <a:xfrm>
            <a:off x="827584" y="2595725"/>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945901"/>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945901"/>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2589485" y="3997432"/>
            <a:ext cx="3728564" cy="338554"/>
          </a:xfrm>
          <a:prstGeom prst="rect">
            <a:avLst/>
          </a:prstGeom>
        </p:spPr>
        <p:txBody>
          <a:bodyPr wrap="square">
            <a:spAutoFit/>
          </a:bodyPr>
          <a:lstStyle/>
          <a:p>
            <a:r>
              <a:rPr lang="en-US" b="1" dirty="0">
                <a:latin typeface="+mn-lt"/>
              </a:rPr>
              <a:t>Normalization constant, multi-D </a:t>
            </a:r>
            <a:r>
              <a:rPr lang="en-US" b="1" dirty="0" smtClean="0">
                <a:latin typeface="+mn-lt"/>
              </a:rPr>
              <a:t>integral</a:t>
            </a:r>
            <a:endParaRPr lang="en-US" b="1" i="1" dirty="0">
              <a:latin typeface="+mn-lt"/>
            </a:endParaRPr>
          </a:p>
        </p:txBody>
      </p:sp>
      <p:sp>
        <p:nvSpPr>
          <p:cNvPr id="12" name="Rectangle 11"/>
          <p:cNvSpPr/>
          <p:nvPr/>
        </p:nvSpPr>
        <p:spPr>
          <a:xfrm>
            <a:off x="2771800" y="2595522"/>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595522"/>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mc:Choice xmlns:a14="http://schemas.microsoft.com/office/drawing/2010/main" Requires="a14">
          <p:sp>
            <p:nvSpPr>
              <p:cNvPr id="16" name="Rectangle 15"/>
              <p:cNvSpPr/>
              <p:nvPr/>
            </p:nvSpPr>
            <p:spPr>
              <a:xfrm>
                <a:off x="684213" y="1484784"/>
                <a:ext cx="6048027" cy="760657"/>
              </a:xfrm>
              <a:prstGeom prst="rect">
                <a:avLst/>
              </a:prstGeom>
              <a:ln w="19050">
                <a:noFill/>
                <a:prstDash val="dash"/>
              </a:ln>
            </p:spPr>
            <p:txBody>
              <a:bodyPr wrap="square">
                <a:spAutoFit/>
              </a:bodyPr>
              <a:lstStyle/>
              <a:p>
                <a:pPr marL="0" indent="0">
                  <a:buNone/>
                </a:pPr>
                <a:r>
                  <a:rPr lang="en-US" sz="2000" b="0" dirty="0" smtClean="0">
                    <a:latin typeface="+mn-lt"/>
                  </a:rPr>
                  <a:t>Uncertainty on </a:t>
                </a:r>
                <a14:m>
                  <m:oMath xmlns:m="http://schemas.openxmlformats.org/officeDocument/2006/math">
                    <m:sSub>
                      <m:sSubPr>
                        <m:ctrlPr>
                          <a:rPr lang="en-US" sz="2000" b="0" i="1" smtClean="0">
                            <a:latin typeface="+mn-lt"/>
                          </a:rPr>
                        </m:ctrlPr>
                      </m:sSubPr>
                      <m:e>
                        <m:r>
                          <a:rPr lang="en-US" sz="2000" b="1" i="1" smtClean="0">
                            <a:latin typeface="+mn-lt"/>
                          </a:rPr>
                          <m:t>𝒙</m:t>
                        </m:r>
                      </m:e>
                      <m:sub>
                        <m:r>
                          <a:rPr lang="en-US" sz="2000" b="0" i="1" smtClean="0">
                            <a:latin typeface="+mn-lt"/>
                          </a:rPr>
                          <m:t>𝑚</m:t>
                        </m:r>
                      </m:sub>
                    </m:sSub>
                    <m:r>
                      <a:rPr lang="en-US" sz="2000" b="0" i="1" smtClean="0">
                        <a:latin typeface="+mn-lt"/>
                      </a:rPr>
                      <m:t> </m:t>
                    </m:r>
                  </m:oMath>
                </a14:m>
                <a:r>
                  <a:rPr lang="en-US" sz="2000" dirty="0" smtClean="0">
                    <a:latin typeface="+mn-lt"/>
                  </a:rPr>
                  <a:t>is fully specified by </a:t>
                </a:r>
                <a14:m>
                  <m:oMath xmlns:m="http://schemas.openxmlformats.org/officeDocument/2006/math">
                    <m:r>
                      <a:rPr lang="en-US" sz="2000" i="1" kern="1000" spc="30">
                        <a:latin typeface="+mn-lt"/>
                        <a:cs typeface="Franklin Gothic Book"/>
                      </a:rPr>
                      <m:t>𝑝</m:t>
                    </m:r>
                    <m:d>
                      <m:dPr>
                        <m:ctrlPr>
                          <a:rPr lang="en-US" sz="2000" i="1" kern="1000" spc="30">
                            <a:latin typeface="+mn-lt"/>
                            <a:cs typeface="Franklin Gothic Book"/>
                          </a:rPr>
                        </m:ctrlPr>
                      </m:dPr>
                      <m:e>
                        <m:sSub>
                          <m:sSubPr>
                            <m:ctrlPr>
                              <a:rPr lang="en-US" sz="2000" b="1" i="1" kern="1000" spc="30">
                                <a:latin typeface="+mn-lt"/>
                              </a:rPr>
                            </m:ctrlPr>
                          </m:sSubPr>
                          <m:e>
                            <m:r>
                              <a:rPr lang="en-US" sz="2000" b="1" i="1" kern="1000" spc="30">
                                <a:latin typeface="+mn-lt"/>
                              </a:rPr>
                              <m:t>𝒙</m:t>
                            </m:r>
                          </m:e>
                          <m:sub>
                            <m:r>
                              <a:rPr lang="en-US" sz="2000" i="1" kern="1000" spc="30">
                                <a:latin typeface="+mn-lt"/>
                              </a:rPr>
                              <m:t>𝑚</m:t>
                            </m:r>
                          </m:sub>
                        </m:sSub>
                      </m:e>
                      <m:e>
                        <m:d>
                          <m:dPr>
                            <m:begChr m:val="{"/>
                            <m:endChr m:val="}"/>
                            <m:ctrlPr>
                              <a:rPr lang="en-US" sz="2000" i="1" kern="1000" spc="30">
                                <a:latin typeface="+mn-lt"/>
                              </a:rPr>
                            </m:ctrlPr>
                          </m:dPr>
                          <m:e>
                            <m:sSubSup>
                              <m:sSubSupPr>
                                <m:ctrlPr>
                                  <a:rPr lang="en-US" sz="2000" i="1" kern="1000" spc="30">
                                    <a:latin typeface="+mn-lt"/>
                                  </a:rPr>
                                </m:ctrlPr>
                              </m:sSubSupPr>
                              <m:e>
                                <m:r>
                                  <a:rPr lang="en-US" sz="2000" i="1" kern="1000" spc="30">
                                    <a:latin typeface="+mn-lt"/>
                                  </a:rPr>
                                  <m:t>𝑦</m:t>
                                </m:r>
                              </m:e>
                              <m:sub/>
                              <m:sup>
                                <m:r>
                                  <m:rPr>
                                    <m:sty m:val="p"/>
                                  </m:rPr>
                                  <a:rPr lang="en-US" sz="2000" kern="1000" spc="30">
                                    <a:latin typeface="+mn-lt"/>
                                  </a:rPr>
                                  <m:t>exp</m:t>
                                </m:r>
                              </m:sup>
                            </m:sSubSup>
                          </m:e>
                        </m:d>
                      </m:e>
                    </m:d>
                  </m:oMath>
                </a14:m>
                <a:r>
                  <a:rPr lang="en-US" sz="2000" dirty="0" smtClean="0">
                    <a:latin typeface="+mn-lt"/>
                  </a:rPr>
                  <a:t>, </a:t>
                </a:r>
                <a:br>
                  <a:rPr lang="en-US" sz="2000" dirty="0" smtClean="0">
                    <a:latin typeface="+mn-lt"/>
                  </a:rPr>
                </a:br>
                <a:r>
                  <a:rPr lang="en-US" sz="2000" dirty="0" smtClean="0">
                    <a:latin typeface="+mn-lt"/>
                  </a:rPr>
                  <a:t>a multi-dimensional probability density function.</a:t>
                </a:r>
                <a:endParaRPr lang="en-US" sz="2000" dirty="0">
                  <a:latin typeface="+mn-lt"/>
                </a:endParaRPr>
              </a:p>
            </p:txBody>
          </p:sp>
        </mc:Choice>
        <mc:Fallback>
          <p:sp>
            <p:nvSpPr>
              <p:cNvPr id="16" name="Rectangle 15"/>
              <p:cNvSpPr>
                <a:spLocks noRot="1" noChangeAspect="1" noMove="1" noResize="1" noEditPoints="1" noAdjustHandles="1" noChangeArrowheads="1" noChangeShapeType="1" noTextEdit="1"/>
              </p:cNvSpPr>
              <p:nvPr/>
            </p:nvSpPr>
            <p:spPr>
              <a:xfrm>
                <a:off x="684213" y="1484784"/>
                <a:ext cx="6048027" cy="760657"/>
              </a:xfrm>
              <a:prstGeom prst="rect">
                <a:avLst/>
              </a:prstGeom>
              <a:blipFill rotWithShape="1">
                <a:blip r:embed="rId4"/>
                <a:stretch>
                  <a:fillRect l="-1008" t="-806" b="-14516"/>
                </a:stretch>
              </a:blipFill>
              <a:ln w="19050">
                <a:no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6181519" y="2997716"/>
                <a:ext cx="2927556" cy="707886"/>
              </a:xfrm>
              <a:prstGeom prst="rect">
                <a:avLst/>
              </a:prstGeom>
            </p:spPr>
            <p:txBody>
              <a:bodyPr wrap="square">
                <a:spAutoFit/>
              </a:bodyPr>
              <a:lstStyle/>
              <a:p>
                <a:pPr marL="0" indent="0">
                  <a:buNone/>
                </a:pPr>
                <a:r>
                  <a:rPr lang="en-US" sz="2000" dirty="0">
                    <a:latin typeface="+mn-lt"/>
                  </a:rPr>
                  <a:t>How to characterize</a:t>
                </a:r>
                <a14:m>
                  <m:oMath xmlns:m="http://schemas.openxmlformats.org/officeDocument/2006/math">
                    <m:r>
                      <a:rPr lang="en-US" sz="2000">
                        <a:latin typeface="+mn-lt"/>
                      </a:rPr>
                      <m:t> </m:t>
                    </m:r>
                    <m:sSub>
                      <m:sSubPr>
                        <m:ctrlPr>
                          <a:rPr lang="en-US" sz="2000" i="1">
                            <a:latin typeface="+mn-lt"/>
                          </a:rPr>
                        </m:ctrlPr>
                      </m:sSubPr>
                      <m:e>
                        <m:r>
                          <a:rPr lang="en-US" sz="2000" b="1" i="1">
                            <a:latin typeface="+mn-lt"/>
                          </a:rPr>
                          <m:t>𝒙</m:t>
                        </m:r>
                      </m:e>
                      <m:sub>
                        <m:r>
                          <a:rPr lang="en-US" sz="2000" i="1">
                            <a:latin typeface="+mn-lt"/>
                          </a:rPr>
                          <m:t>𝑚</m:t>
                        </m:r>
                      </m:sub>
                    </m:sSub>
                  </m:oMath>
                </a14:m>
                <a:r>
                  <a:rPr lang="en-US" sz="2000" dirty="0">
                    <a:latin typeface="+mn-lt"/>
                  </a:rPr>
                  <a:t>?</a:t>
                </a:r>
                <a:r>
                  <a:rPr lang="en-US" sz="2000" dirty="0" smtClean="0">
                    <a:latin typeface="+mn-lt"/>
                  </a:rPr>
                  <a:t/>
                </a:r>
                <a:br>
                  <a:rPr lang="en-US" sz="2000" dirty="0" smtClean="0">
                    <a:latin typeface="+mn-lt"/>
                  </a:rPr>
                </a:br>
                <a:r>
                  <a:rPr lang="en-US" sz="2000" dirty="0">
                    <a:latin typeface="+mn-lt"/>
                  </a:rPr>
                  <a:t>Use </a:t>
                </a:r>
                <a:r>
                  <a:rPr lang="en-US" sz="2000" dirty="0" smtClean="0">
                    <a:latin typeface="+mn-lt"/>
                  </a:rPr>
                  <a:t>sampling.</a:t>
                </a:r>
                <a:endParaRPr lang="en-US" sz="2000" dirty="0">
                  <a:latin typeface="+mn-lt"/>
                </a:endParaRPr>
              </a:p>
            </p:txBody>
          </p:sp>
        </mc:Choice>
        <mc:Fallback>
          <p:sp>
            <p:nvSpPr>
              <p:cNvPr id="17" name="Rectangle 16"/>
              <p:cNvSpPr>
                <a:spLocks noRot="1" noChangeAspect="1" noMove="1" noResize="1" noEditPoints="1" noAdjustHandles="1" noChangeArrowheads="1" noChangeShapeType="1" noTextEdit="1"/>
              </p:cNvSpPr>
              <p:nvPr/>
            </p:nvSpPr>
            <p:spPr>
              <a:xfrm>
                <a:off x="6181519" y="2997716"/>
                <a:ext cx="2927556" cy="707886"/>
              </a:xfrm>
              <a:prstGeom prst="rect">
                <a:avLst/>
              </a:prstGeom>
              <a:blipFill rotWithShape="1">
                <a:blip r:embed="rId5"/>
                <a:stretch>
                  <a:fillRect l="-2083" t="-4310" b="-14655"/>
                </a:stretch>
              </a:blipFill>
            </p:spPr>
            <p:txBody>
              <a:bodyPr/>
              <a:lstStyle/>
              <a:p>
                <a:r>
                  <a:rPr lang="en-US">
                    <a:noFill/>
                  </a:rPr>
                  <a:t> </a:t>
                </a:r>
              </a:p>
            </p:txBody>
          </p:sp>
        </mc:Fallback>
      </mc:AlternateContent>
      <p:pic>
        <p:nvPicPr>
          <p:cNvPr id="3074" name="Picture 2" descr="W:\project\stars\workspace\RND\SB-RND-ACT-006-13\WD41\projects\temp\wd41-all\figures\defense\figures\plotIllustrateMarkovChain_1.png"/>
          <p:cNvPicPr>
            <a:picLocks noChangeAspect="1" noChangeArrowheads="1"/>
          </p:cNvPicPr>
          <p:nvPr/>
        </p:nvPicPr>
        <p:blipFill rotWithShape="1">
          <a:blip r:embed="rId6">
            <a:extLst>
              <a:ext uri="{28A0092B-C50C-407E-A947-70E740481C1C}">
                <a14:useLocalDpi xmlns:a14="http://schemas.microsoft.com/office/drawing/2010/main" val="0"/>
              </a:ext>
            </a:extLst>
          </a:blip>
          <a:srcRect l="3709" t="6664" r="4513" b="3760"/>
          <a:stretch/>
        </p:blipFill>
        <p:spPr bwMode="auto">
          <a:xfrm>
            <a:off x="4860032" y="4438840"/>
            <a:ext cx="2211893" cy="215881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W:\project\stars\workspace\RND\SB-RND-ACT-006-13\WD41\projects\temp\wd41-all\figures\defense\figures\plotIllustrateMarkovChain_2.png"/>
          <p:cNvPicPr>
            <a:picLocks noChangeAspect="1" noChangeArrowheads="1"/>
          </p:cNvPicPr>
          <p:nvPr/>
        </p:nvPicPr>
        <p:blipFill rotWithShape="1">
          <a:blip r:embed="rId7">
            <a:extLst>
              <a:ext uri="{28A0092B-C50C-407E-A947-70E740481C1C}">
                <a14:useLocalDpi xmlns:a14="http://schemas.microsoft.com/office/drawing/2010/main" val="0"/>
              </a:ext>
            </a:extLst>
          </a:blip>
          <a:srcRect l="4136" t="6852" r="2948"/>
          <a:stretch/>
        </p:blipFill>
        <p:spPr bwMode="auto">
          <a:xfrm>
            <a:off x="6948264" y="4438840"/>
            <a:ext cx="2153429" cy="21588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Rectangle 13"/>
              <p:cNvSpPr/>
              <p:nvPr/>
            </p:nvSpPr>
            <p:spPr>
              <a:xfrm>
                <a:off x="82161" y="4509120"/>
                <a:ext cx="5929999" cy="2020810"/>
              </a:xfrm>
              <a:prstGeom prst="rect">
                <a:avLst/>
              </a:prstGeom>
              <a:ln w="19050">
                <a:noFill/>
                <a:prstDash val="dash"/>
              </a:ln>
            </p:spPr>
            <p:txBody>
              <a:bodyPr wrap="square">
                <a:spAutoFit/>
              </a:bodyPr>
              <a:lstStyle/>
              <a:p>
                <a:pPr marL="0" indent="0">
                  <a:buNone/>
                </a:pPr>
                <a:r>
                  <a:rPr lang="en-US" sz="1800" b="1" dirty="0" smtClean="0">
                    <a:latin typeface="+mn-lt"/>
                  </a:rPr>
                  <a:t>The Metropolis-Hastings (MH) Algorithm </a:t>
                </a:r>
                <a:r>
                  <a:rPr lang="en-US" sz="1800" dirty="0">
                    <a:latin typeface="+mn-lt"/>
                  </a:rPr>
                  <a:t>to sample </a:t>
                </a:r>
                <a:r>
                  <a:rPr lang="en-US" sz="1800" dirty="0" smtClean="0">
                    <a:latin typeface="+mn-lt"/>
                  </a:rPr>
                  <a:t/>
                </a:r>
                <a:br>
                  <a:rPr lang="en-US" sz="1800" dirty="0" smtClean="0">
                    <a:latin typeface="+mn-lt"/>
                  </a:rPr>
                </a:br>
                <a:r>
                  <a:rPr lang="en-US" sz="1800" dirty="0" smtClean="0">
                    <a:latin typeface="+mn-lt"/>
                  </a:rPr>
                  <a:t>from </a:t>
                </a:r>
                <a:r>
                  <a:rPr lang="en-US" sz="1800" dirty="0">
                    <a:latin typeface="+mn-lt"/>
                  </a:rPr>
                  <a:t>an un-normalized density </a:t>
                </a:r>
                <a14:m>
                  <m:oMath xmlns:m="http://schemas.openxmlformats.org/officeDocument/2006/math">
                    <m:sSup>
                      <m:sSupPr>
                        <m:ctrlPr>
                          <a:rPr lang="en-US" sz="1800" b="0" i="1" smtClean="0">
                            <a:latin typeface="Cambria Math"/>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𝑝</m:t>
                        </m:r>
                      </m:e>
                      <m:sup>
                        <m:r>
                          <a:rPr lang="en-US" sz="1800" b="0" i="1" smtClean="0">
                            <a:latin typeface="Cambria Math"/>
                            <a:ea typeface="Cambria Math" panose="02040503050406030204" pitchFamily="18" charset="0"/>
                          </a:rPr>
                          <m:t>∗</m:t>
                        </m:r>
                      </m:sup>
                    </m:sSup>
                    <m:d>
                      <m:dPr>
                        <m:ctrlPr>
                          <a:rPr lang="en-US" sz="1800" i="1" kern="1000" spc="30">
                            <a:latin typeface="Cambria Math"/>
                            <a:ea typeface="Cambria Math" panose="02040503050406030204" pitchFamily="18" charset="0"/>
                            <a:cs typeface="Franklin Gothic Book"/>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e>
                        <m:d>
                          <m:dPr>
                            <m:begChr m:val="{"/>
                            <m:endChr m:val="}"/>
                            <m:ctrlPr>
                              <a:rPr lang="en-US" sz="1800" i="1" kern="1000" spc="30">
                                <a:latin typeface="Cambria Math"/>
                                <a:ea typeface="Cambria Math" panose="02040503050406030204" pitchFamily="18" charset="0"/>
                              </a:rPr>
                            </m:ctrlPr>
                          </m:dPr>
                          <m:e>
                            <m:sSubSup>
                              <m:sSubSupPr>
                                <m:ctrlPr>
                                  <a:rPr lang="en-US" sz="1800" i="1" kern="1000" spc="30">
                                    <a:latin typeface="Cambria Math"/>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e>
                    </m:d>
                  </m:oMath>
                </a14:m>
                <a:r>
                  <a:rPr lang="en-US" sz="1800" dirty="0" smtClean="0">
                    <a:latin typeface="+mn-lt"/>
                  </a:rPr>
                  <a:t>:</a:t>
                </a:r>
                <a:endParaRPr lang="en-US" sz="1800" dirty="0">
                  <a:latin typeface="+mn-lt"/>
                </a:endParaRPr>
              </a:p>
              <a:p>
                <a:pPr marL="180975" indent="-180975">
                  <a:spcBef>
                    <a:spcPts val="600"/>
                  </a:spcBef>
                  <a:buAutoNum type="arabicPeriod"/>
                </a:pPr>
                <a:r>
                  <a:rPr lang="en-US" sz="1800" dirty="0">
                    <a:latin typeface="+mn-lt"/>
                  </a:rPr>
                  <a:t>Start at </a:t>
                </a:r>
                <a:r>
                  <a:rPr lang="en-US" sz="1800" dirty="0" smtClean="0">
                    <a:latin typeface="+mn-lt"/>
                  </a:rPr>
                  <a:t>a </a:t>
                </a:r>
                <a:r>
                  <a:rPr lang="en-US" sz="1800" dirty="0">
                    <a:latin typeface="+mn-lt"/>
                  </a:rPr>
                  <a:t>random value </a:t>
                </a:r>
                <a:r>
                  <a:rPr lang="en-US" sz="1800" dirty="0" smtClean="0">
                    <a:latin typeface="+mn-lt"/>
                  </a:rPr>
                  <a:t>of </a:t>
                </a:r>
                <a14:m>
                  <m:oMath xmlns:m="http://schemas.openxmlformats.org/officeDocument/2006/math">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oMath>
                </a14:m>
                <a:endParaRPr lang="en-US" sz="1800" dirty="0">
                  <a:latin typeface="+mn-lt"/>
                </a:endParaRPr>
              </a:p>
              <a:p>
                <a:pPr marL="180975" indent="-180975">
                  <a:spcBef>
                    <a:spcPts val="600"/>
                  </a:spcBef>
                  <a:buAutoNum type="arabicPeriod"/>
                </a:pPr>
                <a:r>
                  <a:rPr lang="en-US" sz="1800" dirty="0">
                    <a:latin typeface="+mn-lt"/>
                  </a:rPr>
                  <a:t>Generate sample close to the current value</a:t>
                </a:r>
              </a:p>
              <a:p>
                <a:pPr marL="180975" indent="-180975">
                  <a:spcBef>
                    <a:spcPts val="600"/>
                  </a:spcBef>
                  <a:buAutoNum type="arabicPeriod"/>
                </a:pPr>
                <a:r>
                  <a:rPr lang="en-US" sz="1800" dirty="0">
                    <a:latin typeface="+mn-lt"/>
                  </a:rPr>
                  <a:t>Accept or reject based </a:t>
                </a:r>
                <a:r>
                  <a:rPr lang="en-US" sz="1800" dirty="0" smtClean="0">
                    <a:latin typeface="+mn-lt"/>
                  </a:rPr>
                  <a:t>on: </a:t>
                </a:r>
                <a:br>
                  <a:rPr lang="en-US" sz="1800" dirty="0" smtClean="0">
                    <a:latin typeface="+mn-lt"/>
                  </a:rPr>
                </a:br>
                <a14:m>
                  <m:oMath xmlns:m="http://schemas.openxmlformats.org/officeDocument/2006/math">
                    <m:r>
                      <a:rPr lang="en-US" sz="1800" b="0" i="1" dirty="0" smtClean="0">
                        <a:latin typeface="Cambria Math"/>
                      </a:rPr>
                      <m:t>𝛼</m:t>
                    </m:r>
                    <m:r>
                      <a:rPr lang="en-US" sz="1800" b="0" i="1" dirty="0" smtClean="0">
                        <a:latin typeface="Cambria Math"/>
                      </a:rPr>
                      <m:t>=</m:t>
                    </m:r>
                    <m:sSup>
                      <m:sSupPr>
                        <m:ctrlPr>
                          <a:rPr lang="en-US" sz="1800" b="0" i="1" dirty="0" smtClean="0">
                            <a:latin typeface="Cambria Math"/>
                          </a:rPr>
                        </m:ctrlPr>
                      </m:sSupPr>
                      <m:e>
                        <m:r>
                          <a:rPr lang="en-US" sz="1800" i="1" dirty="0">
                            <a:latin typeface="Cambria Math"/>
                          </a:rPr>
                          <m:t>𝑝</m:t>
                        </m:r>
                      </m:e>
                      <m:sup>
                        <m:r>
                          <a:rPr lang="en-US" sz="1800" b="0" i="1" dirty="0" smtClean="0">
                            <a:latin typeface="Cambria Math"/>
                          </a:rPr>
                          <m:t>∗</m:t>
                        </m:r>
                      </m:sup>
                    </m:sSup>
                    <m:r>
                      <a:rPr lang="en-US" sz="1800">
                        <a:latin typeface="Cambria Math"/>
                      </a:rPr>
                      <m:t>(</m:t>
                    </m:r>
                    <m:sSubSup>
                      <m:sSubSupPr>
                        <m:ctrlPr>
                          <a:rPr lang="en-US" sz="1800" i="1" smtClean="0">
                            <a:latin typeface="Cambria Math"/>
                          </a:rPr>
                        </m:ctrlPr>
                      </m:sSubSupPr>
                      <m:e>
                        <m:r>
                          <a:rPr lang="en-US" sz="1800" b="1" i="1" smtClean="0">
                            <a:latin typeface="Cambria Math"/>
                          </a:rPr>
                          <m:t>𝒙</m:t>
                        </m:r>
                      </m:e>
                      <m:sub>
                        <m:r>
                          <a:rPr lang="en-US" sz="1800" b="0" i="1" smtClean="0">
                            <a:latin typeface="Cambria Math"/>
                          </a:rPr>
                          <m:t>𝑚</m:t>
                        </m:r>
                      </m:sub>
                      <m:sup>
                        <m:r>
                          <m:rPr>
                            <m:sty m:val="p"/>
                          </m:rPr>
                          <a:rPr lang="en-US" sz="1800" b="0" i="0" smtClean="0">
                            <a:latin typeface="Cambria Math"/>
                          </a:rPr>
                          <m:t>new</m:t>
                        </m:r>
                      </m:sup>
                    </m:sSubSup>
                    <m:r>
                      <a:rPr lang="en-US" sz="1800" b="0" i="1" smtClean="0">
                        <a:latin typeface="Cambria Math"/>
                      </a:rPr>
                      <m:t>|</m:t>
                    </m:r>
                    <m:d>
                      <m:dPr>
                        <m:begChr m:val="{"/>
                        <m:endChr m:val="}"/>
                        <m:ctrlPr>
                          <a:rPr lang="en-US" sz="1800" b="0" i="1" smtClean="0">
                            <a:latin typeface="Cambria Math"/>
                          </a:rPr>
                        </m:ctrlPr>
                      </m:dPr>
                      <m:e>
                        <m:sSubSup>
                          <m:sSubSupPr>
                            <m:ctrlPr>
                              <a:rPr lang="en-US" sz="1800" i="1" kern="1000" spc="30">
                                <a:latin typeface="Cambria Math"/>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r>
                      <a:rPr lang="en-US" sz="1800" i="1">
                        <a:latin typeface="Cambria Math"/>
                      </a:rPr>
                      <m:t>)/</m:t>
                    </m:r>
                    <m:sSup>
                      <m:sSupPr>
                        <m:ctrlPr>
                          <a:rPr lang="en-US" sz="1800" b="0" i="1" kern="1000" spc="30" smtClean="0">
                            <a:latin typeface="Cambria Math"/>
                            <a:ea typeface="Cambria Math" panose="02040503050406030204" pitchFamily="18" charset="0"/>
                          </a:rPr>
                        </m:ctrlPr>
                      </m:sSupPr>
                      <m:e>
                        <m:r>
                          <a:rPr lang="en-US" sz="1800" i="1">
                            <a:latin typeface="Cambria Math"/>
                          </a:rPr>
                          <m:t>𝑝</m:t>
                        </m:r>
                      </m:e>
                      <m:sup>
                        <m:r>
                          <a:rPr lang="en-US" sz="1800" b="0" i="1" smtClean="0">
                            <a:latin typeface="Cambria Math"/>
                          </a:rPr>
                          <m:t>∗</m:t>
                        </m:r>
                      </m:sup>
                    </m:sSup>
                    <m:d>
                      <m:dPr>
                        <m:ctrlPr>
                          <a:rPr lang="en-US" sz="1800" i="1">
                            <a:latin typeface="Cambria Math"/>
                          </a:rPr>
                        </m:ctrlPr>
                      </m:dPr>
                      <m:e>
                        <m:sSubSup>
                          <m:sSubSupPr>
                            <m:ctrlPr>
                              <a:rPr lang="en-US" sz="1800" i="1" smtClean="0">
                                <a:latin typeface="Cambria Math"/>
                              </a:rPr>
                            </m:ctrlPr>
                          </m:sSubSupPr>
                          <m:e>
                            <m:r>
                              <a:rPr lang="en-US" sz="1800" b="1" i="1" smtClean="0">
                                <a:latin typeface="Cambria Math"/>
                              </a:rPr>
                              <m:t>𝒙</m:t>
                            </m:r>
                          </m:e>
                          <m:sub>
                            <m:r>
                              <a:rPr lang="en-US" sz="1800" b="0" i="1" smtClean="0">
                                <a:latin typeface="Cambria Math"/>
                              </a:rPr>
                              <m:t>𝑚</m:t>
                            </m:r>
                          </m:sub>
                          <m:sup>
                            <m:r>
                              <m:rPr>
                                <m:sty m:val="p"/>
                              </m:rPr>
                              <a:rPr lang="en-US" sz="1800" b="0" i="0" smtClean="0">
                                <a:latin typeface="Cambria Math"/>
                              </a:rPr>
                              <m:t>old</m:t>
                            </m:r>
                          </m:sup>
                        </m:sSubSup>
                        <m:r>
                          <a:rPr lang="en-US" sz="1800" b="0" i="1" smtClean="0">
                            <a:latin typeface="Cambria Math"/>
                          </a:rPr>
                          <m:t>|</m:t>
                        </m:r>
                        <m:d>
                          <m:dPr>
                            <m:begChr m:val="{"/>
                            <m:endChr m:val="}"/>
                            <m:ctrlPr>
                              <a:rPr lang="en-US" sz="1800" b="0" i="1" kern="1000" spc="30" smtClean="0">
                                <a:latin typeface="Cambria Math"/>
                                <a:ea typeface="Cambria Math" panose="02040503050406030204" pitchFamily="18" charset="0"/>
                              </a:rPr>
                            </m:ctrlPr>
                          </m:dPr>
                          <m:e>
                            <m:sSubSup>
                              <m:sSubSupPr>
                                <m:ctrlPr>
                                  <a:rPr lang="en-US" sz="1800" i="1" kern="1000" spc="30">
                                    <a:latin typeface="Cambria Math"/>
                                    <a:ea typeface="Cambria Math" panose="02040503050406030204" pitchFamily="18" charset="0"/>
                                  </a:rPr>
                                </m:ctrlPr>
                              </m:sSubSupPr>
                              <m:e>
                                <m:r>
                                  <a:rPr lang="en-US" sz="1800" i="1" kern="1000" spc="30">
                                    <a:latin typeface="Cambria Math" panose="02040503050406030204" pitchFamily="18" charset="0"/>
                                    <a:ea typeface="Cambria Math" panose="02040503050406030204" pitchFamily="18" charset="0"/>
                                  </a:rPr>
                                  <m:t>𝑦</m:t>
                                </m:r>
                              </m:e>
                              <m:sub/>
                              <m:sup>
                                <m:r>
                                  <m:rPr>
                                    <m:sty m:val="p"/>
                                  </m:rPr>
                                  <a:rPr lang="en-US" sz="1800" kern="1000" spc="30">
                                    <a:latin typeface="Cambria Math" panose="02040503050406030204" pitchFamily="18" charset="0"/>
                                    <a:ea typeface="Cambria Math" panose="02040503050406030204" pitchFamily="18" charset="0"/>
                                  </a:rPr>
                                  <m:t>exp</m:t>
                                </m:r>
                              </m:sup>
                            </m:sSubSup>
                          </m:e>
                        </m:d>
                      </m:e>
                    </m:d>
                  </m:oMath>
                </a14:m>
                <a:endParaRPr lang="en-US" sz="1800" dirty="0">
                  <a:latin typeface="+mn-lt"/>
                </a:endParaRPr>
              </a:p>
            </p:txBody>
          </p:sp>
        </mc:Choice>
        <mc:Fallback>
          <p:sp>
            <p:nvSpPr>
              <p:cNvPr id="14" name="Rectangle 13"/>
              <p:cNvSpPr>
                <a:spLocks noRot="1" noChangeAspect="1" noMove="1" noResize="1" noEditPoints="1" noAdjustHandles="1" noChangeArrowheads="1" noChangeShapeType="1" noTextEdit="1"/>
              </p:cNvSpPr>
              <p:nvPr/>
            </p:nvSpPr>
            <p:spPr>
              <a:xfrm>
                <a:off x="82161" y="4509120"/>
                <a:ext cx="5929999" cy="2020810"/>
              </a:xfrm>
              <a:prstGeom prst="rect">
                <a:avLst/>
              </a:prstGeom>
              <a:blipFill rotWithShape="1">
                <a:blip r:embed="rId8"/>
                <a:stretch>
                  <a:fillRect l="-822" t="-1511" b="-906"/>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252532731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Constraining the Prior </a:t>
            </a:r>
            <a:r>
              <a:rPr lang="en-US" dirty="0"/>
              <a:t>U</a:t>
            </a:r>
            <a:r>
              <a:rPr lang="en-US" dirty="0" smtClean="0"/>
              <a:t>ncertainty </a:t>
            </a:r>
            <a:r>
              <a:rPr lang="en-US" dirty="0"/>
              <a:t>R</a:t>
            </a:r>
            <a:r>
              <a:rPr lang="en-US" dirty="0" smtClean="0"/>
              <a:t>ange of </a:t>
            </a:r>
            <a:br>
              <a:rPr lang="en-US" dirty="0" smtClean="0"/>
            </a:br>
            <a:r>
              <a:rPr lang="en-US" dirty="0" smtClean="0"/>
              <a:t>the Model Parameters</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prior uncertainty of</a:t>
            </a:r>
            <a:br>
              <a:rPr lang="en-US" sz="2400" b="1" kern="1000" spc="30" dirty="0" smtClean="0">
                <a:latin typeface="+mn-lt"/>
                <a:cs typeface="Franklin Gothic Book"/>
              </a:rPr>
            </a:br>
            <a:r>
              <a:rPr lang="en-US" sz="2400" b="1" kern="1000" spc="30" dirty="0" smtClean="0">
                <a:latin typeface="+mn-lt"/>
                <a:cs typeface="Franklin Gothic Book"/>
              </a:rPr>
              <a:t>the model </a:t>
            </a:r>
            <a:r>
              <a:rPr lang="en-US" sz="2400" b="1" kern="1000" spc="30" dirty="0" smtClean="0">
                <a:latin typeface="+mn-lt"/>
                <a:cs typeface="Franklin Gothic Book"/>
              </a:rPr>
              <a:t>parameters</a:t>
            </a:r>
            <a:endParaRPr lang="en-US" sz="2400" b="1" kern="1000" spc="30" dirty="0" smtClean="0">
              <a:latin typeface="+mn-lt"/>
              <a:cs typeface="Franklin Gothic Book"/>
            </a:endParaRPr>
          </a:p>
        </p:txBody>
      </p:sp>
      <mc:AlternateContent xmlns:mc="http://schemas.openxmlformats.org/markup-compatibility/2006">
        <mc:Choice xmlns:a14="http://schemas.microsoft.com/office/drawing/2010/main" Requires="a14">
          <p:sp>
            <p:nvSpPr>
              <p:cNvPr id="54" name="TextBox 53"/>
              <p:cNvSpPr txBox="1"/>
              <p:nvPr/>
            </p:nvSpPr>
            <p:spPr>
              <a:xfrm>
                <a:off x="5997923" y="2708920"/>
                <a:ext cx="3110581" cy="1469231"/>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Calibration simulation setup:</a:t>
                </a:r>
              </a:p>
              <a:p>
                <a:pPr marL="263525" indent="-179388">
                  <a:lnSpc>
                    <a:spcPct val="110000"/>
                  </a:lnSpc>
                  <a:spcBef>
                    <a:spcPts val="0"/>
                  </a:spcBef>
                  <a:buFont typeface="Arial" panose="020B0604020202020204" pitchFamily="34" charset="0"/>
                  <a:buChar char="•"/>
                </a:pPr>
                <a:r>
                  <a:rPr lang="en-US" sz="1800" kern="1000" spc="30" dirty="0" smtClean="0">
                    <a:latin typeface="+mn-lt"/>
                    <a:cs typeface="Franklin Gothic Book"/>
                  </a:rPr>
                  <a:t>Ensemble MCMC</a:t>
                </a:r>
              </a:p>
              <a:p>
                <a:pPr marL="263525" indent="-179388">
                  <a:lnSpc>
                    <a:spcPct val="110000"/>
                  </a:lnSpc>
                  <a:spcBef>
                    <a:spcPts val="0"/>
                  </a:spcBef>
                  <a:buFont typeface="Arial" panose="020B0604020202020204" pitchFamily="34" charset="0"/>
                  <a:buChar char="•"/>
                </a:pPr>
                <a14:m>
                  <m:oMath xmlns:m="http://schemas.openxmlformats.org/officeDocument/2006/math">
                    <m:r>
                      <a:rPr lang="en-US" sz="1800" b="0" i="1" kern="1000" spc="30" smtClean="0">
                        <a:latin typeface="Cambria Math"/>
                        <a:cs typeface="Franklin Gothic Book"/>
                      </a:rPr>
                      <m:t>2×1</m:t>
                    </m:r>
                    <m:sSup>
                      <m:sSupPr>
                        <m:ctrlPr>
                          <a:rPr lang="en-US" sz="1800" i="1" kern="1000" spc="30" smtClean="0">
                            <a:latin typeface="Cambria Math"/>
                            <a:cs typeface="Franklin Gothic Book"/>
                          </a:rPr>
                        </m:ctrlPr>
                      </m:sSupPr>
                      <m:e>
                        <m:r>
                          <a:rPr lang="en-US" sz="1800" b="0" i="1" kern="1000" spc="30" smtClean="0">
                            <a:latin typeface="Cambria Math"/>
                            <a:cs typeface="Franklin Gothic Book"/>
                          </a:rPr>
                          <m:t>0</m:t>
                        </m:r>
                      </m:e>
                      <m:sup>
                        <m:r>
                          <a:rPr lang="en-US" sz="1800" b="0" i="1" kern="1000" spc="30" smtClean="0">
                            <a:latin typeface="Cambria Math"/>
                            <a:cs typeface="Franklin Gothic Book"/>
                          </a:rPr>
                          <m:t>6</m:t>
                        </m:r>
                      </m:sup>
                    </m:sSup>
                    <m:r>
                      <a:rPr lang="en-US" sz="1800" b="0" i="1" kern="1000" spc="30" smtClean="0">
                        <a:latin typeface="Cambria Math"/>
                        <a:cs typeface="Franklin Gothic Book"/>
                      </a:rPr>
                      <m:t> </m:t>
                    </m:r>
                  </m:oMath>
                </a14:m>
                <a:r>
                  <a:rPr lang="en-US" sz="1800" kern="1000" spc="30" dirty="0" smtClean="0">
                    <a:latin typeface="+mn-lt"/>
                    <a:cs typeface="Franklin Gothic Book"/>
                  </a:rPr>
                  <a:t>samples generated</a:t>
                </a:r>
              </a:p>
              <a:p>
                <a:pPr marL="263525" indent="-179388">
                  <a:lnSpc>
                    <a:spcPct val="110000"/>
                  </a:lnSpc>
                  <a:spcBef>
                    <a:spcPts val="0"/>
                  </a:spcBef>
                  <a:buFont typeface="Arial" panose="020B0604020202020204" pitchFamily="34" charset="0"/>
                  <a:buChar char="•"/>
                </a:pPr>
                <a:r>
                  <a:rPr lang="en-US" sz="1800" kern="1000" spc="30" dirty="0" smtClean="0">
                    <a:latin typeface="+mn-lt"/>
                    <a:cs typeface="Franklin Gothic Book"/>
                  </a:rPr>
                  <a:t>Converge after </a:t>
                </a:r>
                <a14:m>
                  <m:oMath xmlns:m="http://schemas.openxmlformats.org/officeDocument/2006/math">
                    <m:f>
                      <m:fPr>
                        <m:ctrlPr>
                          <a:rPr lang="en-US" sz="1800" b="0" i="1" kern="1000" spc="30" smtClean="0">
                            <a:latin typeface="Cambria Math"/>
                            <a:cs typeface="Franklin Gothic Book"/>
                          </a:rPr>
                        </m:ctrlPr>
                      </m:fPr>
                      <m:num>
                        <m:r>
                          <a:rPr lang="en-US" sz="1800" b="0" i="1" kern="1000" spc="30" smtClean="0">
                            <a:latin typeface="Cambria Math"/>
                            <a:cs typeface="Franklin Gothic Book"/>
                          </a:rPr>
                          <m:t>2</m:t>
                        </m:r>
                      </m:num>
                      <m:den>
                        <m:r>
                          <a:rPr lang="en-US" sz="1800" b="0" i="1" kern="1000" spc="30" smtClean="0">
                            <a:latin typeface="Cambria Math"/>
                            <a:cs typeface="Franklin Gothic Book"/>
                          </a:rPr>
                          <m:t>5</m:t>
                        </m:r>
                      </m:den>
                    </m:f>
                  </m:oMath>
                </a14:m>
                <a:r>
                  <a:rPr lang="en-US" sz="1800" kern="1000" spc="30" dirty="0" smtClean="0">
                    <a:latin typeface="+mn-lt"/>
                    <a:cs typeface="Franklin Gothic Book"/>
                  </a:rPr>
                  <a:t> of the way</a:t>
                </a:r>
                <a:endParaRPr lang="en-US" sz="1800" kern="1000" spc="30" dirty="0" smtClean="0">
                  <a:latin typeface="+mn-lt"/>
                  <a:cs typeface="Franklin Gothic Book"/>
                </a:endParaRPr>
              </a:p>
            </p:txBody>
          </p:sp>
        </mc:Choice>
        <mc:Fallback>
          <p:sp>
            <p:nvSpPr>
              <p:cNvPr id="54" name="TextBox 53"/>
              <p:cNvSpPr txBox="1">
                <a:spLocks noRot="1" noChangeAspect="1" noMove="1" noResize="1" noEditPoints="1" noAdjustHandles="1" noChangeArrowheads="1" noChangeShapeType="1" noTextEdit="1"/>
              </p:cNvSpPr>
              <p:nvPr/>
            </p:nvSpPr>
            <p:spPr>
              <a:xfrm>
                <a:off x="5997923" y="2708920"/>
                <a:ext cx="3110581" cy="1469231"/>
              </a:xfrm>
              <a:prstGeom prst="rect">
                <a:avLst/>
              </a:prstGeom>
              <a:blipFill rotWithShape="1">
                <a:blip r:embed="rId20"/>
                <a:stretch>
                  <a:fillRect l="-4706" b="-1660"/>
                </a:stretch>
              </a:blipFill>
            </p:spPr>
            <p:txBody>
              <a:bodyPr/>
              <a:lstStyle/>
              <a:p>
                <a:r>
                  <a:rPr lang="en-US">
                    <a:noFill/>
                  </a:rPr>
                  <a:t> </a:t>
                </a:r>
              </a:p>
            </p:txBody>
          </p:sp>
        </mc:Fallback>
      </mc:AlternateContent>
    </p:spTree>
    <p:extLst>
      <p:ext uri="{BB962C8B-B14F-4D97-AF65-F5344CB8AC3E}">
        <p14:creationId xmlns:p14="http://schemas.microsoft.com/office/powerpoint/2010/main" val="4211196180"/>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project\stars\workspace\RND\SB-RND-ACT-006-13\WD41\projects\temp\wd41-all\figures\defense\figures\plotEnsP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00" y="1645200"/>
            <a:ext cx="8047037"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Visualizing Multi-dimensional Posterior:</a:t>
            </a:r>
            <a:br>
              <a:rPr lang="en-US" dirty="0"/>
            </a:br>
            <a:r>
              <a:rPr lang="en-US" dirty="0"/>
              <a:t>How to read a </a:t>
            </a:r>
            <a:r>
              <a:rPr lang="en-US" i="1" dirty="0"/>
              <a:t>corner</a:t>
            </a:r>
            <a:r>
              <a:rPr lang="en-US" dirty="0"/>
              <a:t> plot?</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p:sp>
        <p:nvSpPr>
          <p:cNvPr id="14" name="Freeform 13"/>
          <p:cNvSpPr/>
          <p:nvPr/>
        </p:nvSpPr>
        <p:spPr bwMode="auto">
          <a:xfrm>
            <a:off x="1036948" y="2201473"/>
            <a:ext cx="7107811" cy="4076055"/>
          </a:xfrm>
          <a:custGeom>
            <a:avLst/>
            <a:gdLst>
              <a:gd name="connsiteX0" fmla="*/ 0 w 7107811"/>
              <a:gd name="connsiteY0" fmla="*/ 6598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18095 w 7107811"/>
              <a:gd name="connsiteY14" fmla="*/ 584462 h 4128941"/>
              <a:gd name="connsiteX15" fmla="*/ 999242 w 7107811"/>
              <a:gd name="connsiteY15" fmla="*/ 0 h 4128941"/>
              <a:gd name="connsiteX16" fmla="*/ 0 w 7107811"/>
              <a:gd name="connsiteY16" fmla="*/ 65988 h 4128941"/>
              <a:gd name="connsiteX0" fmla="*/ 15240 w 7107811"/>
              <a:gd name="connsiteY0" fmla="*/ 502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18095 w 7107811"/>
              <a:gd name="connsiteY14" fmla="*/ 584462 h 4128941"/>
              <a:gd name="connsiteX15" fmla="*/ 999242 w 7107811"/>
              <a:gd name="connsiteY15" fmla="*/ 0 h 4128941"/>
              <a:gd name="connsiteX16" fmla="*/ 15240 w 7107811"/>
              <a:gd name="connsiteY16" fmla="*/ 5028 h 4128941"/>
              <a:gd name="connsiteX0" fmla="*/ 15240 w 7107811"/>
              <a:gd name="connsiteY0" fmla="*/ 5028 h 4128941"/>
              <a:gd name="connsiteX1" fmla="*/ 0 w 7107811"/>
              <a:gd name="connsiteY1" fmla="*/ 4128941 h 4128941"/>
              <a:gd name="connsiteX2" fmla="*/ 7107811 w 7107811"/>
              <a:gd name="connsiteY2" fmla="*/ 4100660 h 4128941"/>
              <a:gd name="connsiteX3" fmla="*/ 7107811 w 7107811"/>
              <a:gd name="connsiteY3" fmla="*/ 3563332 h 4128941"/>
              <a:gd name="connsiteX4" fmla="*/ 6099143 w 7107811"/>
              <a:gd name="connsiteY4" fmla="*/ 3563332 h 4128941"/>
              <a:gd name="connsiteX5" fmla="*/ 6099143 w 7107811"/>
              <a:gd name="connsiteY5" fmla="*/ 2931736 h 4128941"/>
              <a:gd name="connsiteX6" fmla="*/ 5099901 w 7107811"/>
              <a:gd name="connsiteY6" fmla="*/ 2912883 h 4128941"/>
              <a:gd name="connsiteX7" fmla="*/ 5090475 w 7107811"/>
              <a:gd name="connsiteY7" fmla="*/ 2356701 h 4128941"/>
              <a:gd name="connsiteX8" fmla="*/ 4044099 w 7107811"/>
              <a:gd name="connsiteY8" fmla="*/ 2347275 h 4128941"/>
              <a:gd name="connsiteX9" fmla="*/ 4044099 w 7107811"/>
              <a:gd name="connsiteY9" fmla="*/ 1743959 h 4128941"/>
              <a:gd name="connsiteX10" fmla="*/ 3063712 w 7107811"/>
              <a:gd name="connsiteY10" fmla="*/ 1753386 h 4128941"/>
              <a:gd name="connsiteX11" fmla="*/ 3073139 w 7107811"/>
              <a:gd name="connsiteY11" fmla="*/ 1112363 h 4128941"/>
              <a:gd name="connsiteX12" fmla="*/ 2036190 w 7107811"/>
              <a:gd name="connsiteY12" fmla="*/ 1121790 h 4128941"/>
              <a:gd name="connsiteX13" fmla="*/ 2026763 w 7107811"/>
              <a:gd name="connsiteY13" fmla="*/ 565609 h 4128941"/>
              <a:gd name="connsiteX14" fmla="*/ 1020452 w 7107811"/>
              <a:gd name="connsiteY14" fmla="*/ 584855 h 4128941"/>
              <a:gd name="connsiteX15" fmla="*/ 1018095 w 7107811"/>
              <a:gd name="connsiteY15" fmla="*/ 584462 h 4128941"/>
              <a:gd name="connsiteX16" fmla="*/ 999242 w 7107811"/>
              <a:gd name="connsiteY16" fmla="*/ 0 h 4128941"/>
              <a:gd name="connsiteX17" fmla="*/ 15240 w 7107811"/>
              <a:gd name="connsiteY17" fmla="*/ 5028 h 4128941"/>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18095 w 7107811"/>
              <a:gd name="connsiteY15" fmla="*/ 57943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40955 w 7107811"/>
              <a:gd name="connsiteY15" fmla="*/ 57181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1047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2571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25715 w 7107811"/>
              <a:gd name="connsiteY15" fmla="*/ 564194 h 4123913"/>
              <a:gd name="connsiteX16" fmla="*/ 1037342 w 7107811"/>
              <a:gd name="connsiteY16" fmla="*/ 2592 h 4123913"/>
              <a:gd name="connsiteX17" fmla="*/ 15240 w 7107811"/>
              <a:gd name="connsiteY17"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20452 w 7107811"/>
              <a:gd name="connsiteY14" fmla="*/ 579827 h 4123913"/>
              <a:gd name="connsiteX15" fmla="*/ 1037342 w 7107811"/>
              <a:gd name="connsiteY15" fmla="*/ 2592 h 4123913"/>
              <a:gd name="connsiteX16" fmla="*/ 15240 w 7107811"/>
              <a:gd name="connsiteY16"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50932 w 7107811"/>
              <a:gd name="connsiteY14" fmla="*/ 579827 h 4123913"/>
              <a:gd name="connsiteX15" fmla="*/ 1037342 w 7107811"/>
              <a:gd name="connsiteY15" fmla="*/ 2592 h 4123913"/>
              <a:gd name="connsiteX16" fmla="*/ 15240 w 7107811"/>
              <a:gd name="connsiteY16" fmla="*/ 0 h 4123913"/>
              <a:gd name="connsiteX0" fmla="*/ 15240 w 7107811"/>
              <a:gd name="connsiteY0" fmla="*/ 0 h 4123913"/>
              <a:gd name="connsiteX1" fmla="*/ 0 w 7107811"/>
              <a:gd name="connsiteY1" fmla="*/ 4123913 h 4123913"/>
              <a:gd name="connsiteX2" fmla="*/ 7107811 w 7107811"/>
              <a:gd name="connsiteY2" fmla="*/ 4095632 h 4123913"/>
              <a:gd name="connsiteX3" fmla="*/ 7107811 w 7107811"/>
              <a:gd name="connsiteY3" fmla="*/ 3558304 h 4123913"/>
              <a:gd name="connsiteX4" fmla="*/ 6099143 w 7107811"/>
              <a:gd name="connsiteY4" fmla="*/ 3558304 h 4123913"/>
              <a:gd name="connsiteX5" fmla="*/ 6099143 w 7107811"/>
              <a:gd name="connsiteY5" fmla="*/ 2926708 h 4123913"/>
              <a:gd name="connsiteX6" fmla="*/ 5099901 w 7107811"/>
              <a:gd name="connsiteY6" fmla="*/ 2907855 h 4123913"/>
              <a:gd name="connsiteX7" fmla="*/ 5090475 w 7107811"/>
              <a:gd name="connsiteY7" fmla="*/ 2351673 h 4123913"/>
              <a:gd name="connsiteX8" fmla="*/ 4044099 w 7107811"/>
              <a:gd name="connsiteY8" fmla="*/ 2342247 h 4123913"/>
              <a:gd name="connsiteX9" fmla="*/ 4044099 w 7107811"/>
              <a:gd name="connsiteY9" fmla="*/ 1738931 h 4123913"/>
              <a:gd name="connsiteX10" fmla="*/ 3063712 w 7107811"/>
              <a:gd name="connsiteY10" fmla="*/ 1748358 h 4123913"/>
              <a:gd name="connsiteX11" fmla="*/ 3073139 w 7107811"/>
              <a:gd name="connsiteY11" fmla="*/ 1107335 h 4123913"/>
              <a:gd name="connsiteX12" fmla="*/ 2036190 w 7107811"/>
              <a:gd name="connsiteY12" fmla="*/ 1116762 h 4123913"/>
              <a:gd name="connsiteX13" fmla="*/ 2026763 w 7107811"/>
              <a:gd name="connsiteY13" fmla="*/ 560581 h 4123913"/>
              <a:gd name="connsiteX14" fmla="*/ 1035692 w 7107811"/>
              <a:gd name="connsiteY14" fmla="*/ 564587 h 4123913"/>
              <a:gd name="connsiteX15" fmla="*/ 1037342 w 7107811"/>
              <a:gd name="connsiteY15" fmla="*/ 2592 h 4123913"/>
              <a:gd name="connsiteX16" fmla="*/ 15240 w 7107811"/>
              <a:gd name="connsiteY16" fmla="*/ 0 h 412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7811" h="4123913">
                <a:moveTo>
                  <a:pt x="15240" y="0"/>
                </a:moveTo>
                <a:lnTo>
                  <a:pt x="0" y="4123913"/>
                </a:lnTo>
                <a:lnTo>
                  <a:pt x="7107811" y="4095632"/>
                </a:lnTo>
                <a:lnTo>
                  <a:pt x="7107811" y="3558304"/>
                </a:lnTo>
                <a:lnTo>
                  <a:pt x="6099143" y="3558304"/>
                </a:lnTo>
                <a:lnTo>
                  <a:pt x="6099143" y="2926708"/>
                </a:lnTo>
                <a:lnTo>
                  <a:pt x="5099901" y="2907855"/>
                </a:lnTo>
                <a:lnTo>
                  <a:pt x="5090475" y="2351673"/>
                </a:lnTo>
                <a:lnTo>
                  <a:pt x="4044099" y="2342247"/>
                </a:lnTo>
                <a:lnTo>
                  <a:pt x="4044099" y="1738931"/>
                </a:lnTo>
                <a:lnTo>
                  <a:pt x="3063712" y="1748358"/>
                </a:lnTo>
                <a:lnTo>
                  <a:pt x="3073139" y="1107335"/>
                </a:lnTo>
                <a:lnTo>
                  <a:pt x="2036190" y="1116762"/>
                </a:lnTo>
                <a:lnTo>
                  <a:pt x="2026763" y="560581"/>
                </a:lnTo>
                <a:lnTo>
                  <a:pt x="1035692" y="564587"/>
                </a:lnTo>
                <a:lnTo>
                  <a:pt x="1037342" y="2592"/>
                </a:lnTo>
                <a:lnTo>
                  <a:pt x="15240" y="0"/>
                </a:lnTo>
                <a:close/>
              </a:path>
            </a:pathLst>
          </a:custGeom>
          <a:noFill/>
          <a:ln w="25400"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TextBox 45"/>
          <p:cNvSpPr txBox="1"/>
          <p:nvPr/>
        </p:nvSpPr>
        <p:spPr>
          <a:xfrm>
            <a:off x="1187624" y="3428578"/>
            <a:ext cx="28803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Bivariate </a:t>
            </a:r>
            <a:r>
              <a:rPr lang="en-US" sz="2400" b="1" kern="1000" spc="30" dirty="0" err="1" smtClean="0">
                <a:latin typeface="+mn-lt"/>
                <a:cs typeface="Franklin Gothic Book"/>
              </a:rPr>
              <a:t>Marginals</a:t>
            </a:r>
            <a:endParaRPr lang="en-US" sz="2400" b="1" kern="1000" spc="30" dirty="0" smtClean="0">
              <a:latin typeface="+mn-lt"/>
              <a:cs typeface="Franklin Gothic Book"/>
            </a:endParaRPr>
          </a:p>
        </p:txBody>
      </p:sp>
      <p:sp>
        <p:nvSpPr>
          <p:cNvPr id="47" name="Isosceles Triangle 46"/>
          <p:cNvSpPr/>
          <p:nvPr/>
        </p:nvSpPr>
        <p:spPr bwMode="auto">
          <a:xfrm>
            <a:off x="5701461" y="22775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5538517" y="346603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0"/>
            <a:endCxn id="47" idx="1"/>
          </p:cNvCxnSpPr>
          <p:nvPr/>
        </p:nvCxnSpPr>
        <p:spPr bwMode="auto">
          <a:xfrm rot="5400000" flipH="1" flipV="1">
            <a:off x="5099012" y="2832558"/>
            <a:ext cx="1135030" cy="13191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p:cNvSpPr/>
          <p:nvPr/>
        </p:nvSpPr>
        <p:spPr bwMode="auto">
          <a:xfrm>
            <a:off x="199427" y="405015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p:cNvSpPr/>
          <p:nvPr/>
        </p:nvSpPr>
        <p:spPr bwMode="auto">
          <a:xfrm>
            <a:off x="1115616" y="357301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mc:Choice xmlns:a14="http://schemas.microsoft.com/office/drawing/2010/main" Requires="a14">
          <p:sp>
            <p:nvSpPr>
              <p:cNvPr id="52" name="Rectangle 51"/>
              <p:cNvSpPr/>
              <p:nvPr/>
            </p:nvSpPr>
            <p:spPr>
              <a:xfrm>
                <a:off x="50392" y="4077072"/>
                <a:ext cx="3585504" cy="2165336"/>
              </a:xfrm>
              <a:prstGeom prst="rect">
                <a:avLst/>
              </a:prstGeom>
              <a:solidFill>
                <a:schemeClr val="bg1">
                  <a:alpha val="70000"/>
                </a:schemeClr>
              </a:solidFill>
            </p:spPr>
            <p:txBody>
              <a:bodyPr wrap="square">
                <a:spAutoFit/>
              </a:bodyPr>
              <a:lstStyle/>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Joint plot of two parameters</a:t>
                </a:r>
              </a:p>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Visualize pairwise correlations</a:t>
                </a:r>
              </a:p>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Lighter color = high </a:t>
                </a:r>
                <a:r>
                  <a:rPr lang="en-US" sz="1750" b="1" kern="1000" spc="30" dirty="0" smtClean="0">
                    <a:solidFill>
                      <a:srgbClr val="505050"/>
                    </a:solidFill>
                    <a:latin typeface="+mn-lt"/>
                    <a:cs typeface="Franklin Gothic Book"/>
                  </a:rPr>
                  <a:t>concent</a:t>
                </a:r>
                <a:r>
                  <a:rPr lang="en-US" sz="1750" b="1" kern="1000" spc="30" dirty="0" smtClean="0">
                    <a:solidFill>
                      <a:srgbClr val="505050"/>
                    </a:solidFill>
                    <a:latin typeface="+mn-lt"/>
                    <a:cs typeface="Franklin Gothic Book"/>
                  </a:rPr>
                  <a:t>ration</a:t>
                </a:r>
                <a:r>
                  <a:rPr lang="en-US" sz="1750" b="1" kern="1000" spc="30" dirty="0" smtClean="0">
                    <a:solidFill>
                      <a:srgbClr val="505050"/>
                    </a:solidFill>
                    <a:latin typeface="+mn-lt"/>
                    <a:cs typeface="Franklin Gothic Book"/>
                  </a:rPr>
                  <a:t/>
                </a:r>
                <a:br>
                  <a:rPr lang="en-US" sz="1750" b="1" kern="1000" spc="30" dirty="0" smtClean="0">
                    <a:solidFill>
                      <a:srgbClr val="505050"/>
                    </a:solidFill>
                    <a:latin typeface="+mn-lt"/>
                    <a:cs typeface="Franklin Gothic Book"/>
                  </a:rPr>
                </a:br>
                <a:r>
                  <a:rPr lang="en-US" sz="1750" b="1" kern="1000" spc="30" dirty="0" smtClean="0">
                    <a:solidFill>
                      <a:srgbClr val="505050"/>
                    </a:solidFill>
                    <a:latin typeface="+mn-lt"/>
                    <a:cs typeface="Franklin Gothic Book"/>
                  </a:rPr>
                  <a:t>of </a:t>
                </a:r>
                <a:r>
                  <a:rPr lang="en-US" sz="1750" b="1" kern="1000" spc="30" dirty="0" smtClean="0">
                    <a:solidFill>
                      <a:srgbClr val="505050"/>
                    </a:solidFill>
                    <a:latin typeface="+mn-lt"/>
                    <a:cs typeface="Franklin Gothic Book"/>
                  </a:rPr>
                  <a:t>samples</a:t>
                </a:r>
              </a:p>
              <a:p>
                <a:pPr>
                  <a:lnSpc>
                    <a:spcPct val="110000"/>
                  </a:lnSpc>
                  <a:spcBef>
                    <a:spcPts val="0"/>
                  </a:spcBef>
                </a:pPr>
                <a14:m>
                  <m:oMathPara xmlns:m="http://schemas.openxmlformats.org/officeDocument/2006/math">
                    <m:oMathParaPr>
                      <m:jc m:val="centerGroup"/>
                    </m:oMathParaPr>
                    <m:oMath xmlns:m="http://schemas.openxmlformats.org/officeDocument/2006/math">
                      <m:r>
                        <a:rPr lang="en-US" sz="2000" i="1">
                          <a:latin typeface="Cambria Math"/>
                        </a:rPr>
                        <m:t>𝑝</m:t>
                      </m:r>
                      <m:d>
                        <m:dPr>
                          <m:ctrlPr>
                            <a:rPr lang="en-US" sz="2000" i="1">
                              <a:latin typeface="Cambria Math"/>
                            </a:rPr>
                          </m:ctrlPr>
                        </m:dPr>
                        <m:e>
                          <m:sSub>
                            <m:sSubPr>
                              <m:ctrlPr>
                                <a:rPr lang="en-US" sz="2000" i="1">
                                  <a:latin typeface="Cambria Math"/>
                                </a:rPr>
                              </m:ctrlPr>
                            </m:sSubPr>
                            <m:e>
                              <m:r>
                                <a:rPr lang="en-US" sz="2000" i="1">
                                  <a:latin typeface="Cambria Math"/>
                                </a:rPr>
                                <m:t>𝑥</m:t>
                              </m:r>
                            </m:e>
                            <m:sub>
                              <m:sSub>
                                <m:sSubPr>
                                  <m:ctrlPr>
                                    <a:rPr lang="en-US" sz="2000" i="1">
                                      <a:latin typeface="Cambria Math"/>
                                    </a:rPr>
                                  </m:ctrlPr>
                                </m:sSubPr>
                                <m:e>
                                  <m:r>
                                    <a:rPr lang="en-US" sz="2000" i="1">
                                      <a:latin typeface="Cambria Math"/>
                                    </a:rPr>
                                    <m:t>𝑑</m:t>
                                  </m:r>
                                </m:e>
                                <m:sub>
                                  <m:r>
                                    <a:rPr lang="en-US" sz="2000" i="1">
                                      <a:latin typeface="Cambria Math"/>
                                    </a:rPr>
                                    <m:t>1</m:t>
                                  </m:r>
                                </m:sub>
                              </m:sSub>
                            </m:sub>
                          </m:sSub>
                          <m:r>
                            <a:rPr lang="en-US" sz="2000" i="1">
                              <a:latin typeface="Cambria Math"/>
                            </a:rPr>
                            <m:t>,</m:t>
                          </m:r>
                          <m:sSub>
                            <m:sSubPr>
                              <m:ctrlPr>
                                <a:rPr lang="en-US" sz="2000" i="1">
                                  <a:latin typeface="Cambria Math"/>
                                </a:rPr>
                              </m:ctrlPr>
                            </m:sSubPr>
                            <m:e>
                              <m:r>
                                <a:rPr lang="en-US" sz="2000" i="1">
                                  <a:latin typeface="Cambria Math"/>
                                </a:rPr>
                                <m:t>𝑥</m:t>
                              </m:r>
                            </m:e>
                            <m:sub>
                              <m:sSub>
                                <m:sSubPr>
                                  <m:ctrlPr>
                                    <a:rPr lang="en-US" sz="2000" i="1">
                                      <a:latin typeface="Cambria Math"/>
                                    </a:rPr>
                                  </m:ctrlPr>
                                </m:sSubPr>
                                <m:e>
                                  <m:r>
                                    <a:rPr lang="en-US" sz="2000" i="1">
                                      <a:latin typeface="Cambria Math"/>
                                    </a:rPr>
                                    <m:t>𝑑</m:t>
                                  </m:r>
                                </m:e>
                                <m:sub>
                                  <m:r>
                                    <a:rPr lang="en-US" sz="2000" i="1">
                                      <a:latin typeface="Cambria Math"/>
                                    </a:rPr>
                                    <m:t>2</m:t>
                                  </m:r>
                                </m:sub>
                              </m:sSub>
                            </m:sub>
                          </m:sSub>
                        </m:e>
                      </m:d>
                      <m:r>
                        <a:rPr lang="en-US" sz="2000" i="1">
                          <a:latin typeface="Cambria Math"/>
                        </a:rPr>
                        <m:t>=</m:t>
                      </m:r>
                      <m:nary>
                        <m:naryPr>
                          <m:limLoc m:val="undOvr"/>
                          <m:subHide m:val="on"/>
                          <m:supHide m:val="on"/>
                          <m:ctrlPr>
                            <a:rPr lang="en-US" sz="2000" i="1">
                              <a:latin typeface="Cambria Math"/>
                            </a:rPr>
                          </m:ctrlPr>
                        </m:naryPr>
                        <m:sub/>
                        <m:sup/>
                        <m:e>
                          <m:r>
                            <a:rPr lang="en-US" sz="2000" i="1">
                              <a:latin typeface="Cambria Math"/>
                            </a:rPr>
                            <m:t>𝑝</m:t>
                          </m:r>
                          <m:d>
                            <m:dPr>
                              <m:ctrlPr>
                                <a:rPr lang="en-US" sz="2000" i="1">
                                  <a:latin typeface="Cambria Math"/>
                                </a:rPr>
                              </m:ctrlPr>
                            </m:dPr>
                            <m:e>
                              <m:r>
                                <a:rPr lang="en-US" sz="2000" b="1" i="1">
                                  <a:latin typeface="Cambria Math"/>
                                </a:rPr>
                                <m:t>𝒙</m:t>
                              </m:r>
                            </m:e>
                          </m:d>
                          <m:r>
                            <a:rPr lang="en-US" sz="2000" i="1">
                              <a:latin typeface="Cambria Math"/>
                            </a:rPr>
                            <m:t>𝑑</m:t>
                          </m:r>
                          <m:sSub>
                            <m:sSubPr>
                              <m:ctrlPr>
                                <a:rPr lang="en-US" sz="2000" i="1">
                                  <a:latin typeface="Cambria Math"/>
                                </a:rPr>
                              </m:ctrlPr>
                            </m:sSubPr>
                            <m:e>
                              <m:r>
                                <a:rPr lang="en-US" sz="2000" b="1" i="1">
                                  <a:latin typeface="Cambria Math"/>
                                </a:rPr>
                                <m:t>𝒙</m:t>
                              </m:r>
                            </m:e>
                            <m:sub>
                              <m:r>
                                <a:rPr lang="en-US" sz="2000" i="1">
                                  <a:latin typeface="Cambria Math"/>
                                </a:rPr>
                                <m:t>~</m:t>
                              </m:r>
                              <m:sSub>
                                <m:sSubPr>
                                  <m:ctrlPr>
                                    <a:rPr lang="en-US" sz="2000" i="1">
                                      <a:latin typeface="Cambria Math"/>
                                    </a:rPr>
                                  </m:ctrlPr>
                                </m:sSubPr>
                                <m:e>
                                  <m:r>
                                    <a:rPr lang="en-US" sz="2000" i="1">
                                      <a:latin typeface="Cambria Math"/>
                                    </a:rPr>
                                    <m:t>𝑑</m:t>
                                  </m:r>
                                </m:e>
                                <m:sub>
                                  <m:r>
                                    <a:rPr lang="en-US" sz="2000" i="1">
                                      <a:latin typeface="Cambria Math"/>
                                    </a:rPr>
                                    <m:t>1,2</m:t>
                                  </m:r>
                                </m:sub>
                              </m:sSub>
                            </m:sub>
                          </m:sSub>
                        </m:e>
                      </m:nary>
                    </m:oMath>
                  </m:oMathPara>
                </a14:m>
                <a:endParaRPr lang="en-US" sz="2000" dirty="0"/>
              </a:p>
            </p:txBody>
          </p:sp>
        </mc:Choice>
        <mc:Fallback>
          <p:sp>
            <p:nvSpPr>
              <p:cNvPr id="52" name="Rectangle 51"/>
              <p:cNvSpPr>
                <a:spLocks noRot="1" noChangeAspect="1" noMove="1" noResize="1" noEditPoints="1" noAdjustHandles="1" noChangeArrowheads="1" noChangeShapeType="1" noTextEdit="1"/>
              </p:cNvSpPr>
              <p:nvPr/>
            </p:nvSpPr>
            <p:spPr>
              <a:xfrm>
                <a:off x="50392" y="4077072"/>
                <a:ext cx="3585504" cy="2165336"/>
              </a:xfrm>
              <a:prstGeom prst="rect">
                <a:avLst/>
              </a:prstGeom>
              <a:blipFill rotWithShape="1">
                <a:blip r:embed="rId20"/>
                <a:stretch>
                  <a:fillRect l="-850" r="-1361"/>
                </a:stretch>
              </a:blipFill>
            </p:spPr>
            <p:txBody>
              <a:bodyPr/>
              <a:lstStyle/>
              <a:p>
                <a:r>
                  <a:rPr lang="en-US">
                    <a:noFill/>
                  </a:rPr>
                  <a:t> </a:t>
                </a:r>
              </a:p>
            </p:txBody>
          </p:sp>
        </mc:Fallback>
      </mc:AlternateContent>
      <p:cxnSp>
        <p:nvCxnSpPr>
          <p:cNvPr id="54" name="Elbow Connector 53"/>
          <p:cNvCxnSpPr>
            <a:stCxn id="51" idx="1"/>
            <a:endCxn id="50" idx="0"/>
          </p:cNvCxnSpPr>
          <p:nvPr/>
        </p:nvCxnSpPr>
        <p:spPr bwMode="auto">
          <a:xfrm rot="10800000" flipV="1">
            <a:off x="261479" y="3626507"/>
            <a:ext cx="885163" cy="42364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5" name="Rectangle 54"/>
          <p:cNvSpPr/>
          <p:nvPr/>
        </p:nvSpPr>
        <p:spPr>
          <a:xfrm>
            <a:off x="5806124" y="1557929"/>
            <a:ext cx="2811591" cy="1006429"/>
          </a:xfrm>
          <a:prstGeom prst="rect">
            <a:avLst/>
          </a:prstGeom>
        </p:spPr>
        <p:txBody>
          <a:bodyPr wrap="square">
            <a:spAutoFit/>
          </a:bodyPr>
          <a:lstStyle/>
          <a:p>
            <a:pPr marL="179388" indent="-179388">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Projection into one axis</a:t>
            </a:r>
          </a:p>
          <a:p>
            <a:pPr marL="179388" indent="-179388">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Visualize the uncertainty of a parameter</a:t>
            </a:r>
            <a:endParaRPr lang="en-US" sz="1800" b="1" kern="1000" spc="30" dirty="0">
              <a:solidFill>
                <a:srgbClr val="505050"/>
              </a:solidFill>
              <a:latin typeface="+mn-lt"/>
              <a:cs typeface="Franklin Gothic Book"/>
            </a:endParaRPr>
          </a:p>
        </p:txBody>
      </p:sp>
      <p:sp>
        <p:nvSpPr>
          <p:cNvPr id="56" name="TextBox 55"/>
          <p:cNvSpPr txBox="1"/>
          <p:nvPr/>
        </p:nvSpPr>
        <p:spPr>
          <a:xfrm rot="2187747">
            <a:off x="3333876" y="3444214"/>
            <a:ext cx="4180064" cy="360462"/>
          </a:xfrm>
          <a:prstGeom prst="rect">
            <a:avLst/>
          </a:prstGeom>
          <a:solidFill>
            <a:schemeClr val="bg1">
              <a:alpha val="6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Univariate </a:t>
            </a:r>
            <a:r>
              <a:rPr lang="en-US" sz="2400" b="1" kern="1000" spc="30" dirty="0" err="1" smtClean="0">
                <a:latin typeface="+mn-lt"/>
                <a:cs typeface="Franklin Gothic Book"/>
              </a:rPr>
              <a:t>Marginals</a:t>
            </a:r>
            <a:endParaRPr lang="en-US" sz="2400" b="1" kern="1000" spc="30" dirty="0" smtClean="0">
              <a:latin typeface="+mn-lt"/>
              <a:cs typeface="Franklin Gothic Book"/>
            </a:endParaRPr>
          </a:p>
        </p:txBody>
      </p:sp>
      <mc:AlternateContent xmlns:mc="http://schemas.openxmlformats.org/markup-compatibility/2006">
        <mc:Choice xmlns:a14="http://schemas.microsoft.com/office/drawing/2010/main" Requires="a14">
          <p:sp>
            <p:nvSpPr>
              <p:cNvPr id="57" name="Rectangle 56"/>
              <p:cNvSpPr/>
              <p:nvPr/>
            </p:nvSpPr>
            <p:spPr>
              <a:xfrm>
                <a:off x="5825562" y="2564358"/>
                <a:ext cx="2792153" cy="8996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𝑝</m:t>
                      </m:r>
                      <m:d>
                        <m:dPr>
                          <m:ctrlPr>
                            <a:rPr lang="en-US" sz="2000" b="0" i="1" smtClean="0">
                              <a:latin typeface="Cambria Math"/>
                            </a:rPr>
                          </m:ctrlPr>
                        </m:dPr>
                        <m:e>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e>
                      </m:d>
                      <m:r>
                        <a:rPr lang="en-US" sz="2000" b="0" i="1" smtClean="0">
                          <a:latin typeface="Cambria Math"/>
                        </a:rPr>
                        <m:t>=</m:t>
                      </m:r>
                      <m:nary>
                        <m:naryPr>
                          <m:limLoc m:val="undOvr"/>
                          <m:subHide m:val="on"/>
                          <m:supHide m:val="on"/>
                          <m:ctrlPr>
                            <a:rPr lang="en-US" sz="2000" b="0" i="1" smtClean="0">
                              <a:latin typeface="Cambria Math"/>
                            </a:rPr>
                          </m:ctrlPr>
                        </m:naryPr>
                        <m:sub/>
                        <m:sup/>
                        <m:e>
                          <m:r>
                            <a:rPr lang="en-US" sz="2000" b="0" i="1" smtClean="0">
                              <a:latin typeface="Cambria Math"/>
                            </a:rPr>
                            <m:t>𝑝</m:t>
                          </m:r>
                          <m:d>
                            <m:dPr>
                              <m:ctrlPr>
                                <a:rPr lang="en-US" sz="2000" b="0" i="1" smtClean="0">
                                  <a:latin typeface="Cambria Math"/>
                                </a:rPr>
                              </m:ctrlPr>
                            </m:dPr>
                            <m:e>
                              <m:r>
                                <a:rPr lang="en-US" sz="2000" b="1" i="1" smtClean="0">
                                  <a:latin typeface="Cambria Math"/>
                                </a:rPr>
                                <m:t>𝒙</m:t>
                              </m:r>
                            </m:e>
                          </m:d>
                          <m:r>
                            <a:rPr lang="en-US" sz="2000" b="0" i="1" smtClean="0">
                              <a:latin typeface="Cambria Math"/>
                            </a:rPr>
                            <m:t>𝑑</m:t>
                          </m:r>
                          <m:sSub>
                            <m:sSubPr>
                              <m:ctrlPr>
                                <a:rPr lang="en-US" sz="2000" b="0" i="1" smtClean="0">
                                  <a:latin typeface="Cambria Math"/>
                                </a:rPr>
                              </m:ctrlPr>
                            </m:sSubPr>
                            <m:e>
                              <m:r>
                                <a:rPr lang="en-US" sz="2000" b="1" i="1" smtClean="0">
                                  <a:latin typeface="Cambria Math"/>
                                </a:rPr>
                                <m:t>𝒙</m:t>
                              </m:r>
                            </m:e>
                            <m:sub>
                              <m:r>
                                <a:rPr lang="en-US" sz="2000" b="0" i="1" smtClean="0">
                                  <a:latin typeface="Cambria Math"/>
                                </a:rPr>
                                <m:t>~</m:t>
                              </m:r>
                              <m:r>
                                <a:rPr lang="en-US" sz="2000" b="0" i="1" smtClean="0">
                                  <a:latin typeface="Cambria Math"/>
                                </a:rPr>
                                <m:t>𝑑</m:t>
                              </m:r>
                            </m:sub>
                          </m:sSub>
                        </m:e>
                      </m:nary>
                    </m:oMath>
                  </m:oMathPara>
                </a14:m>
                <a:endParaRPr lang="en-US" sz="2000" dirty="0"/>
              </a:p>
            </p:txBody>
          </p:sp>
        </mc:Choice>
        <mc:Fallback>
          <p:sp>
            <p:nvSpPr>
              <p:cNvPr id="57" name="Rectangle 56"/>
              <p:cNvSpPr>
                <a:spLocks noRot="1" noChangeAspect="1" noMove="1" noResize="1" noEditPoints="1" noAdjustHandles="1" noChangeArrowheads="1" noChangeShapeType="1" noTextEdit="1"/>
              </p:cNvSpPr>
              <p:nvPr/>
            </p:nvSpPr>
            <p:spPr>
              <a:xfrm>
                <a:off x="5825562" y="2564358"/>
                <a:ext cx="2792153" cy="899670"/>
              </a:xfrm>
              <a:prstGeom prst="rect">
                <a:avLst/>
              </a:prstGeom>
              <a:blipFill rotWithShape="1">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098934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smtClean="0"/>
                  <a:t>Forward </a:t>
                </a:r>
                <a:r>
                  <a:rPr lang="en-US" dirty="0"/>
                  <a:t>Uncertainty </a:t>
                </a:r>
                <a:r>
                  <a:rPr lang="en-US" dirty="0" smtClean="0"/>
                  <a:t>Quantification:</a:t>
                </a:r>
                <a:br>
                  <a:rPr lang="en-US" dirty="0" smtClean="0"/>
                </a:br>
                <a:r>
                  <a:rPr lang="en-US" dirty="0" smtClean="0"/>
                  <a:t>Uncertain Inputs </a:t>
                </a:r>
                <a14:m>
                  <m:oMath xmlns:m="http://schemas.openxmlformats.org/officeDocument/2006/math">
                    <m:r>
                      <a:rPr lang="en-US" b="0" i="1" smtClean="0">
                        <a:latin typeface="Cambria Math"/>
                      </a:rPr>
                      <m:t>⇒</m:t>
                    </m:r>
                  </m:oMath>
                </a14:m>
                <a:r>
                  <a:rPr lang="en-US" dirty="0" smtClean="0"/>
                  <a:t> Uncertain Outputs</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smtClean="0">
                    <a:ln>
                      <a:noFill/>
                    </a:ln>
                    <a:solidFill>
                      <a:schemeClr val="tx1"/>
                    </a:solidFill>
                    <a:effectLst/>
                    <a:latin typeface="+mn-lt"/>
                  </a:rPr>
                  <a:t>Forward Model (Code)</a:t>
                </a:r>
                <a:br>
                  <a:rPr kumimoji="0" lang="en-US" sz="2000" b="1" i="0" u="none" strike="noStrike" cap="none" normalizeH="0" baseline="0" dirty="0" smtClean="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𝑴</m:t>
                      </m:r>
                      <m:r>
                        <a:rPr lang="en-US" sz="2000" b="1" i="1">
                          <a:latin typeface="Cambria Math" panose="02040503050406030204" pitchFamily="18" charset="0"/>
                        </a:rPr>
                        <m:t>:</m:t>
                      </m:r>
                      <m:bar>
                        <m:barPr>
                          <m:ctrlPr>
                            <a:rPr lang="en-US" sz="2000" b="1" i="1">
                              <a:latin typeface="Cambria Math"/>
                            </a:rPr>
                          </m:ctrlPr>
                        </m:barPr>
                        <m:e>
                          <m:r>
                            <a:rPr lang="en-US" sz="2000" b="1" i="1">
                              <a:latin typeface="Cambria Math"/>
                            </a:rPr>
                            <m:t>𝒙</m:t>
                          </m:r>
                        </m:e>
                      </m:bar>
                      <m:r>
                        <a:rPr lang="en-US" sz="2000" b="1" i="1">
                          <a:latin typeface="Cambria Math"/>
                        </a:rPr>
                        <m:t>↦</m:t>
                      </m:r>
                      <m:r>
                        <a:rPr lang="en-US" sz="2000" b="1" i="1">
                          <a:latin typeface="Cambria Math" panose="02040503050406030204" pitchFamily="18" charset="0"/>
                        </a:rPr>
                        <m:t>𝒀</m:t>
                      </m:r>
                    </m:oMath>
                  </m:oMathPara>
                </a14:m>
                <a:endParaRPr lang="en-US" sz="2000" b="1"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rotWithShape="1">
                <a:blip r:embed="rId5"/>
                <a:stretch>
                  <a:fillRect l="-457" r="-228"/>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Uncertain Inputs</a:t>
            </a:r>
          </a:p>
          <a:p>
            <a:pPr>
              <a:lnSpc>
                <a:spcPct val="110000"/>
              </a:lnSpc>
              <a:spcBef>
                <a:spcPts val="0"/>
              </a:spcBef>
            </a:pPr>
            <a:r>
              <a:rPr lang="en-US" sz="2000" kern="1000" spc="30" dirty="0" smtClean="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smtClean="0">
                <a:latin typeface="+mn-lt"/>
                <a:cs typeface="Franklin Gothic Book"/>
              </a:rPr>
              <a:t>Statistical Analysis</a:t>
            </a:r>
            <a:br>
              <a:rPr lang="en-US" sz="1800" b="1" kern="1000" spc="30" dirty="0" smtClean="0">
                <a:latin typeface="+mn-lt"/>
                <a:cs typeface="Franklin Gothic Book"/>
              </a:rPr>
            </a:br>
            <a:r>
              <a:rPr lang="en-US" sz="1800" b="1" kern="1000" spc="30" dirty="0" smtClean="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smtClean="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smtClean="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smtClean="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smtClean="0">
                <a:latin typeface="+mn-lt"/>
                <a:cs typeface="Franklin Gothic Book"/>
              </a:rPr>
              <a:t>Physical </a:t>
            </a:r>
            <a:r>
              <a:rPr lang="en-US" sz="2000" kern="1000" spc="30" dirty="0">
                <a:latin typeface="+mn-lt"/>
                <a:cs typeface="Franklin Gothic Book"/>
              </a:rPr>
              <a:t>m</a:t>
            </a:r>
            <a:r>
              <a:rPr lang="en-US" sz="2000" kern="1000" spc="30" dirty="0" smtClean="0">
                <a:latin typeface="+mn-lt"/>
                <a:cs typeface="Franklin Gothic Book"/>
              </a:rPr>
              <a:t>odel</a:t>
            </a:r>
            <a:br>
              <a:rPr lang="en-US" sz="2000" kern="1000" spc="30" dirty="0" smtClean="0">
                <a:latin typeface="+mn-lt"/>
                <a:cs typeface="Franklin Gothic Book"/>
              </a:rPr>
            </a:br>
            <a:r>
              <a:rPr lang="en-US" sz="2000" kern="1000" spc="30" dirty="0" smtClean="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smtClean="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smtClean="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smtClean="0">
                <a:solidFill>
                  <a:srgbClr val="505050"/>
                </a:solidFill>
                <a:cs typeface="Franklin Gothic Book"/>
              </a:rPr>
              <a:t>Safe/Fail, Accept/Reject, etc</a:t>
            </a:r>
            <a:r>
              <a:rPr lang="en-US" kern="1000" spc="30" dirty="0">
                <a:solidFill>
                  <a:srgbClr val="505050"/>
                </a:solidFill>
                <a:cs typeface="Franklin Gothic Book"/>
              </a:rPr>
              <a:t>.</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smtClean="0">
                <a:solidFill>
                  <a:srgbClr val="505050"/>
                </a:solidFill>
                <a:latin typeface="+mn-lt"/>
                <a:cs typeface="Franklin Gothic Book"/>
              </a:rPr>
              <a:t>Monte Carlo simulation</a:t>
            </a:r>
            <a:br>
              <a:rPr lang="en-US" sz="20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Results: Considering multiple types of data helps constrain the parameters uncertainty</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pressure drop data only</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3" y="1557338"/>
                <a:ext cx="3241378" cy="1159966"/>
              </a:xfrm>
              <a:prstGeom prst="rect">
                <a:avLst/>
              </a:prstGeom>
              <a:blipFill rotWithShape="1">
                <a:blip r:embed="rId20"/>
                <a:stretch>
                  <a:fillRect l="-5639" t="-8901" r="-1316" b="-16230"/>
                </a:stretch>
              </a:blipFill>
            </p:spPr>
            <p:txBody>
              <a:bodyPr/>
              <a:lstStyle/>
              <a:p>
                <a:r>
                  <a:rPr lang="en-US">
                    <a:noFill/>
                  </a:rPr>
                  <a:t> </a:t>
                </a:r>
              </a:p>
            </p:txBody>
          </p:sp>
        </mc:Fallback>
      </mc:AlternateContent>
    </p:spTree>
    <p:extLst>
      <p:ext uri="{BB962C8B-B14F-4D97-AF65-F5344CB8AC3E}">
        <p14:creationId xmlns:p14="http://schemas.microsoft.com/office/powerpoint/2010/main" val="543992752"/>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Results</a:t>
            </a:r>
            <a:r>
              <a:rPr lang="en-US" dirty="0"/>
              <a:t>: Considering multiple types of data helps constrain the parameters uncertainty</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4"/>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6"/>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7"/>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8"/>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9"/>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10"/>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1"/>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2"/>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3"/>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4"/>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7"/>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8"/>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9"/>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578773" y="1557338"/>
                <a:ext cx="3241378"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all types of data</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29" name="TextBox 28"/>
              <p:cNvSpPr txBox="1">
                <a:spLocks noRot="1" noChangeAspect="1" noMove="1" noResize="1" noEditPoints="1" noAdjustHandles="1" noChangeArrowheads="1" noChangeShapeType="1" noTextEdit="1"/>
              </p:cNvSpPr>
              <p:nvPr/>
            </p:nvSpPr>
            <p:spPr>
              <a:xfrm>
                <a:off x="5578773" y="1557338"/>
                <a:ext cx="3241378" cy="1159966"/>
              </a:xfrm>
              <a:prstGeom prst="rect">
                <a:avLst/>
              </a:prstGeom>
              <a:blipFill rotWithShape="1">
                <a:blip r:embed="rId20"/>
                <a:stretch>
                  <a:fillRect l="-5639" t="-8901" b="-16230"/>
                </a:stretch>
              </a:blipFill>
            </p:spPr>
            <p:txBody>
              <a:bodyPr/>
              <a:lstStyle/>
              <a:p>
                <a:r>
                  <a:rPr lang="en-US">
                    <a:noFill/>
                  </a:rPr>
                  <a:t> </a:t>
                </a:r>
              </a:p>
            </p:txBody>
          </p:sp>
        </mc:Fallback>
      </mc:AlternateContent>
    </p:spTree>
    <p:extLst>
      <p:ext uri="{BB962C8B-B14F-4D97-AF65-F5344CB8AC3E}">
        <p14:creationId xmlns:p14="http://schemas.microsoft.com/office/powerpoint/2010/main" val="209726875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44420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Time [s]</a:t>
            </a:r>
          </a:p>
        </p:txBody>
      </p:sp>
      <p:sp>
        <p:nvSpPr>
          <p:cNvPr id="3" name="Title 2"/>
          <p:cNvSpPr>
            <a:spLocks noGrp="1"/>
          </p:cNvSpPr>
          <p:nvPr>
            <p:ph type="title"/>
          </p:nvPr>
        </p:nvSpPr>
        <p:spPr/>
        <p:txBody>
          <a:bodyPr/>
          <a:lstStyle/>
          <a:p>
            <a:r>
              <a:rPr lang="en-US" dirty="0" smtClean="0"/>
              <a:t>Results: Posterior Samples are Correlated</a:t>
            </a:r>
            <a:br>
              <a:rPr lang="en-US" dirty="0" smtClean="0"/>
            </a:br>
            <a:r>
              <a:rPr lang="en-US" dirty="0" smtClean="0"/>
              <a:t>(i.e., </a:t>
            </a:r>
            <a:r>
              <a:rPr lang="en-US" dirty="0"/>
              <a:t>a</a:t>
            </a:r>
            <a:r>
              <a:rPr lang="en-US" dirty="0" smtClean="0"/>
              <a:t> set of “collectively-fitted” values)</a:t>
            </a:r>
            <a:endParaRPr lang="en-US" dirty="0"/>
          </a:p>
        </p:txBody>
      </p:sp>
      <p:sp>
        <p:nvSpPr>
          <p:cNvPr id="2" name="Rectangle 1"/>
          <p:cNvSpPr/>
          <p:nvPr/>
        </p:nvSpPr>
        <p:spPr bwMode="auto">
          <a:xfrm>
            <a:off x="644420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44420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smtClean="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smtClean="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smtClean="0">
                <a:latin typeface="+mn-lt"/>
              </a:rPr>
              <a:t>Uncertainty propagation on FEBA Test. No. 216 (the calibration data) based on 1’000 Monte Carlo samples.</a:t>
            </a:r>
            <a:endParaRPr lang="en-US" sz="2000" dirty="0">
              <a:latin typeface="+mn-lt"/>
            </a:endParaRPr>
          </a:p>
        </p:txBody>
      </p:sp>
      <p:sp>
        <p:nvSpPr>
          <p:cNvPr id="14" name="TextBox 13"/>
          <p:cNvSpPr txBox="1"/>
          <p:nvPr/>
        </p:nvSpPr>
        <p:spPr>
          <a:xfrm>
            <a:off x="680424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Prior</a:t>
            </a:r>
          </a:p>
        </p:txBody>
      </p:sp>
      <p:sp>
        <p:nvSpPr>
          <p:cNvPr id="15" name="TextBox 14"/>
          <p:cNvSpPr txBox="1"/>
          <p:nvPr/>
        </p:nvSpPr>
        <p:spPr>
          <a:xfrm>
            <a:off x="680424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Correlated</a:t>
            </a:r>
          </a:p>
        </p:txBody>
      </p:sp>
      <p:sp>
        <p:nvSpPr>
          <p:cNvPr id="16" name="TextBox 15"/>
          <p:cNvSpPr txBox="1"/>
          <p:nvPr/>
        </p:nvSpPr>
        <p:spPr>
          <a:xfrm>
            <a:off x="680424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Independent</a:t>
            </a:r>
          </a:p>
        </p:txBody>
      </p:sp>
    </p:spTree>
    <p:extLst>
      <p:ext uri="{BB962C8B-B14F-4D97-AF65-F5344CB8AC3E}">
        <p14:creationId xmlns:p14="http://schemas.microsoft.com/office/powerpoint/2010/main" val="244140131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project\stars\workspace\RND\SB-RND-ACT-006-13\WD41\projects\temp\wd41-all\figures\defense\figures\plotEnsAllNoDiscNo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Results: Posterior without Model Bias T</a:t>
            </a:r>
            <a:r>
              <a:rPr lang="en-US" dirty="0"/>
              <a:t>erm</a:t>
            </a:r>
            <a:br>
              <a:rPr lang="en-US" dirty="0"/>
            </a:br>
            <a:r>
              <a:rPr lang="en-US" dirty="0"/>
              <a:t>Some nominal </a:t>
            </a:r>
            <a:r>
              <a:rPr lang="en-US" dirty="0" smtClean="0"/>
              <a:t>parameters </a:t>
            </a:r>
            <a:r>
              <a:rPr lang="en-US" dirty="0" smtClean="0"/>
              <a:t>are outside 95</a:t>
            </a:r>
            <a:r>
              <a:rPr lang="en-US" dirty="0"/>
              <a:t>% </a:t>
            </a:r>
            <a:r>
              <a:rPr lang="en-US" dirty="0" smtClean="0"/>
              <a:t>CIs*</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3"/>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6"/>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1"/>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2"/>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3"/>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6"/>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7"/>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8"/>
                <a:stretch>
                  <a:fillRect l="-26923" t="-2500" r="-11538" b="-15000"/>
                </a:stretch>
              </a:blipFill>
            </p:spPr>
            <p:txBody>
              <a:bodyPr/>
              <a:lstStyle/>
              <a:p>
                <a:r>
                  <a:rPr lang="en-US">
                    <a:noFill/>
                  </a:rPr>
                  <a:t> </a:t>
                </a:r>
              </a:p>
            </p:txBody>
          </p:sp>
        </mc:Fallback>
      </mc:AlternateContent>
      <p:sp>
        <p:nvSpPr>
          <p:cNvPr id="47" name="TextBox 46"/>
          <p:cNvSpPr txBox="1"/>
          <p:nvPr/>
        </p:nvSpPr>
        <p:spPr>
          <a:xfrm>
            <a:off x="5578773" y="1557338"/>
            <a:ext cx="3398934" cy="1312912"/>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Calibration using</a:t>
            </a:r>
            <a:br>
              <a:rPr lang="en-US" sz="2400" b="1" kern="1000" spc="30" dirty="0" smtClean="0">
                <a:latin typeface="+mn-lt"/>
                <a:cs typeface="Franklin Gothic Book"/>
              </a:rPr>
            </a:br>
            <a:r>
              <a:rPr lang="en-US" sz="2400" b="1" kern="1000" spc="30" dirty="0" smtClean="0">
                <a:latin typeface="+mn-lt"/>
                <a:cs typeface="Franklin Gothic Book"/>
              </a:rPr>
              <a:t>all types of data,</a:t>
            </a:r>
            <a:br>
              <a:rPr lang="en-US" sz="2400" b="1" kern="1000" spc="30" dirty="0" smtClean="0">
                <a:latin typeface="+mn-lt"/>
                <a:cs typeface="Franklin Gothic Book"/>
              </a:rPr>
            </a:br>
            <a:r>
              <a:rPr lang="en-US" sz="2400" b="1" kern="1000" spc="30" dirty="0" smtClean="0">
                <a:latin typeface="+mn-lt"/>
                <a:cs typeface="Franklin Gothic Book"/>
              </a:rPr>
              <a:t>w/o Model Bias Term </a:t>
            </a:r>
          </a:p>
        </p:txBody>
      </p:sp>
      <p:sp>
        <p:nvSpPr>
          <p:cNvPr id="29" name="Rectangle 28"/>
          <p:cNvSpPr/>
          <p:nvPr/>
        </p:nvSpPr>
        <p:spPr>
          <a:xfrm>
            <a:off x="6949604" y="3767309"/>
            <a:ext cx="2158900" cy="381771"/>
          </a:xfrm>
          <a:prstGeom prst="rect">
            <a:avLst/>
          </a:prstGeom>
        </p:spPr>
        <p:txBody>
          <a:bodyPr wrap="square">
            <a:spAutoFit/>
          </a:bodyPr>
          <a:lstStyle/>
          <a:p>
            <a:pPr algn="r">
              <a:lnSpc>
                <a:spcPct val="110000"/>
              </a:lnSpc>
              <a:spcBef>
                <a:spcPts val="0"/>
              </a:spcBef>
            </a:pPr>
            <a:r>
              <a:rPr lang="en-US" sz="1800" b="1" kern="1000" spc="30" dirty="0" smtClean="0">
                <a:solidFill>
                  <a:srgbClr val="505050"/>
                </a:solidFill>
                <a:latin typeface="+mn-lt"/>
                <a:cs typeface="Franklin Gothic Book"/>
              </a:rPr>
              <a:t>*Credible intervals</a:t>
            </a:r>
            <a:endParaRPr lang="en-US" sz="1800" b="1" kern="1000" spc="30" dirty="0">
              <a:solidFill>
                <a:srgbClr val="505050"/>
              </a:solidFill>
              <a:latin typeface="+mn-lt"/>
              <a:cs typeface="Franklin Gothic Book"/>
            </a:endParaRPr>
          </a:p>
        </p:txBody>
      </p:sp>
    </p:spTree>
    <p:extLst>
      <p:ext uri="{BB962C8B-B14F-4D97-AF65-F5344CB8AC3E}">
        <p14:creationId xmlns:p14="http://schemas.microsoft.com/office/powerpoint/2010/main" val="2306116681"/>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Statistical Framework: Outline</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r>
              <a:rPr lang="en-US" sz="2100" i="1" dirty="0" smtClean="0">
                <a:latin typeface="+mn-lt"/>
                <a:ea typeface="ヒラギノ角ゴ Pro W3"/>
                <a:cs typeface="ヒラギノ角ゴ Pro W3"/>
              </a:rPr>
              <a:t>)?</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independent</a:t>
            </a:r>
            <a:br>
              <a:rPr lang="en-US" sz="2000" kern="1000" spc="30" dirty="0" smtClean="0">
                <a:latin typeface="+mn-lt"/>
                <a:cs typeface="Franklin Gothic Book"/>
              </a:rPr>
            </a:br>
            <a:r>
              <a:rPr lang="en-US" sz="2000" kern="1000" spc="30" dirty="0" smtClean="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smtClean="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3"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Narrower, correlated</a:t>
            </a:r>
            <a:br>
              <a:rPr lang="en-US" sz="2000" kern="1000" spc="30" dirty="0" smtClean="0">
                <a:latin typeface="+mn-lt"/>
                <a:cs typeface="Franklin Gothic Book"/>
              </a:rPr>
            </a:br>
            <a:r>
              <a:rPr lang="en-US" sz="2000" kern="1000" spc="30" dirty="0" smtClean="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prior</a:t>
            </a:r>
            <a:br>
              <a:rPr lang="en-US" sz="2000" kern="1000" spc="30" dirty="0" smtClean="0">
                <a:latin typeface="+mn-lt"/>
                <a:cs typeface="Franklin Gothic Book"/>
              </a:rPr>
            </a:br>
            <a:r>
              <a:rPr lang="en-US" sz="2000" kern="1000" spc="30" dirty="0" smtClean="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smtClean="0">
                <a:latin typeface="+mn-lt"/>
              </a:rPr>
              <a:t>Propagate posterior uncertainties for different experimental conditions</a:t>
            </a:r>
          </a:p>
        </p:txBody>
      </p:sp>
    </p:spTree>
    <p:extLst>
      <p:ext uri="{BB962C8B-B14F-4D97-AF65-F5344CB8AC3E}">
        <p14:creationId xmlns:p14="http://schemas.microsoft.com/office/powerpoint/2010/main" val="3696976650"/>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Comparing Different Calibration Results: </a:t>
            </a:r>
            <a:r>
              <a:rPr lang="en-US" dirty="0" err="1" smtClean="0"/>
              <a:t>Informativeness</a:t>
            </a:r>
            <a:r>
              <a:rPr lang="en-US" dirty="0" smtClean="0"/>
              <a:t> vs. Calibration Score</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smtClean="0">
                <a:latin typeface="+mn-lt"/>
              </a:rPr>
              <a:t>Two scores to summarize and compare results of uncertainty propagation using different posterior samples w.r.t to the prior</a:t>
            </a:r>
            <a:endParaRPr lang="en-US" sz="2000" dirty="0">
              <a:latin typeface="+mn-lt"/>
            </a:endParaRPr>
          </a:p>
        </p:txBody>
      </p:sp>
      <p:pic>
        <p:nvPicPr>
          <p:cNvPr id="2050" name="Picture 2" descr="W:\project\stars\workspace\RND\SB-RND-ACT-006-13\WD41\projects\temp\wd41-all\figures\defense\figures\calibinfo_triangul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564904"/>
            <a:ext cx="3381375" cy="2019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smtClean="0">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4860032"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LUB</a:t>
            </a:r>
            <a:r>
              <a:rPr lang="en-US" sz="2000" kern="1000" spc="30" dirty="0" smtClean="0">
                <a:latin typeface="+mn-lt"/>
                <a:cs typeface="Franklin Gothic Book"/>
              </a:rPr>
              <a:t>: Lower Uncertainty Bound</a:t>
            </a:r>
          </a:p>
        </p:txBody>
      </p:sp>
      <mc:AlternateContent xmlns:mc="http://schemas.openxmlformats.org/markup-compatibility/2006">
        <mc:Choice xmlns:a14="http://schemas.microsoft.com/office/drawing/2010/main" Requires="a14">
          <p:sp>
            <p:nvSpPr>
              <p:cNvPr id="8" name="Rectangle 7"/>
              <p:cNvSpPr/>
              <p:nvPr/>
            </p:nvSpPr>
            <p:spPr>
              <a:xfrm>
                <a:off x="5262422"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p:sp>
            <p:nvSpPr>
              <p:cNvPr id="8" name="Rectangle 7"/>
              <p:cNvSpPr>
                <a:spLocks noRot="1" noChangeAspect="1" noMove="1" noResize="1" noEditPoints="1" noAdjustHandles="1" noChangeArrowheads="1" noChangeShapeType="1" noTextEdit="1"/>
              </p:cNvSpPr>
              <p:nvPr/>
            </p:nvSpPr>
            <p:spPr>
              <a:xfrm>
                <a:off x="5262422" y="4221088"/>
                <a:ext cx="3018903" cy="397032"/>
              </a:xfrm>
              <a:prstGeom prst="rect">
                <a:avLst/>
              </a:prstGeom>
              <a:blipFill rotWithShape="1">
                <a:blip r:embed="rId5"/>
                <a:stretch>
                  <a:fillRect l="-1616" t="-454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262423"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262423" y="4992150"/>
                <a:ext cx="3018903" cy="381066"/>
              </a:xfrm>
              <a:prstGeom prst="rect">
                <a:avLst/>
              </a:prstGeom>
              <a:blipFill rotWithShape="1">
                <a:blip r:embed="rId6"/>
                <a:stretch>
                  <a:fillRect l="-1616" t="-4839" r="-1616" b="-25806"/>
                </a:stretch>
              </a:blipFill>
            </p:spPr>
            <p:txBody>
              <a:bodyPr/>
              <a:lstStyle/>
              <a:p>
                <a:r>
                  <a:rPr lang="en-US">
                    <a:noFill/>
                  </a:rPr>
                  <a:t> </a:t>
                </a:r>
              </a:p>
            </p:txBody>
          </p:sp>
        </mc:Fallback>
      </mc:AlternateContent>
      <p:sp>
        <p:nvSpPr>
          <p:cNvPr id="11" name="TextBox 10"/>
          <p:cNvSpPr txBox="1"/>
          <p:nvPr/>
        </p:nvSpPr>
        <p:spPr>
          <a:xfrm>
            <a:off x="4860032"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a:t>
            </a:r>
            <a:r>
              <a:rPr lang="en-US" sz="2000" b="1" kern="1000" spc="30" dirty="0" smtClean="0">
                <a:latin typeface="+mn-lt"/>
                <a:cs typeface="Franklin Gothic Book"/>
              </a:rPr>
              <a:t>UB</a:t>
            </a:r>
            <a:r>
              <a:rPr lang="en-US" sz="2000" kern="1000" spc="30" dirty="0" smtClean="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Informativeness </a:t>
                </a:r>
                <a:r>
                  <a:rPr lang="en-US" sz="2000" kern="1000" spc="30" dirty="0" smtClean="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Posterior prediction uncertainty </a:t>
            </a:r>
            <a:r>
              <a:rPr lang="en-US" sz="2000" b="1" kern="1000" spc="30" dirty="0" smtClean="0">
                <a:latin typeface="+mn-lt"/>
                <a:cs typeface="Franklin Gothic Book"/>
              </a:rPr>
              <a:t>is equal to</a:t>
            </a:r>
            <a:r>
              <a:rPr lang="en-US" sz="2000" kern="1000" spc="30" dirty="0" smtClean="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64"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Comparing Different Calibration Results: </a:t>
            </a:r>
            <a:r>
              <a:rPr lang="en-US" dirty="0" err="1" smtClean="0"/>
              <a:t>Informativeness</a:t>
            </a:r>
            <a:r>
              <a:rPr lang="en-US" dirty="0" smtClean="0"/>
              <a:t> vs. Calibration Score</a:t>
            </a:r>
            <a:endParaRPr lang="en-US" dirty="0"/>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smtClean="0">
                <a:latin typeface="+mn-lt"/>
              </a:rPr>
              <a:t>Two scores to summarize and compare results of uncertainty propagation using different posterior samples w.r.t to the prior</a:t>
            </a:r>
            <a:endParaRPr lang="en-US" sz="2000" dirty="0">
              <a:latin typeface="+mn-lt"/>
            </a:endParaRP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smtClean="0">
                    <a:latin typeface="+mn-lt"/>
                    <a:cs typeface="Franklin Gothic Book"/>
                  </a:rPr>
                  <a:t>Calibration Score </a:t>
                </a:r>
                <a:r>
                  <a:rPr lang="en-US" sz="2000" kern="1000" spc="30" dirty="0" smtClean="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smtClean="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Experimental data </a:t>
            </a:r>
            <a:r>
              <a:rPr lang="en-US" sz="2000" b="1" kern="1000" spc="30" dirty="0" smtClean="0">
                <a:latin typeface="+mn-lt"/>
                <a:cs typeface="Franklin Gothic Book"/>
              </a:rPr>
              <a:t>falls outside </a:t>
            </a:r>
            <a:r>
              <a:rPr lang="en-US" sz="2000" kern="1000" spc="30" dirty="0" smtClean="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smtClean="0">
                <a:latin typeface="+mn-lt"/>
                <a:cs typeface="Franklin Gothic Book"/>
              </a:rPr>
              <a:t>Experimental data matches the reference value </a:t>
            </a:r>
            <a:r>
              <a:rPr lang="en-US" sz="2000" b="1" kern="1000" spc="30" dirty="0" smtClean="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a:cs typeface="Franklin Gothic Book"/>
                            </a:rPr>
                          </m:ctrlPr>
                        </m:dPr>
                        <m:e>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smtClean="0">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smtClean="0">
                <a:solidFill>
                  <a:srgbClr val="505050"/>
                </a:solidFill>
                <a:latin typeface="+mn-lt"/>
                <a:cs typeface="Franklin Gothic Book"/>
              </a:rPr>
              <a:t>The height of the experimental data in the information triangle</a:t>
            </a:r>
            <a:endParaRPr lang="en-US" sz="1800" b="1" kern="1000" spc="30" dirty="0">
              <a:solidFill>
                <a:srgbClr val="505050"/>
              </a:solidFill>
              <a:latin typeface="+mn-lt"/>
              <a:cs typeface="Franklin Gothic Book"/>
            </a:endParaRPr>
          </a:p>
        </p:txBody>
      </p:sp>
      <mc:AlternateContent xmlns:mc="http://schemas.openxmlformats.org/markup-compatibility/2006">
        <mc:Choice xmlns:a14="http://schemas.microsoft.com/office/drawing/2010/main"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smtClean="0">
                    <a:latin typeface="+mn-lt"/>
                    <a:cs typeface="Franklin Gothic Book"/>
                  </a:rPr>
                  <a:t>: Reference value</a:t>
                </a:r>
              </a:p>
            </p:txBody>
          </p:sp>
        </mc:Choice>
        <mc:Fallback>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smtClean="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a:t>
                </a:r>
                <a:r>
                  <a:rPr lang="en-US" sz="1800" kern="1000" spc="30" dirty="0" smtClean="0">
                    <a:latin typeface="+mn-lt"/>
                    <a:cs typeface="Franklin Gothic Book"/>
                  </a:rPr>
                  <a:t>percentile; median)</a:t>
                </a:r>
                <a:endParaRPr lang="en-US" sz="1800" kern="1000" spc="30" dirty="0">
                  <a:latin typeface="+mn-lt"/>
                  <a:cs typeface="Franklin Gothic Book"/>
                </a:endParaRP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W:\project\stars\workspace\RND\SB-RND-ACT-006-13\WD41\projects\temp\wd41-all\figures\defense\figures\plotCalibInfoInit.png"/>
          <p:cNvPicPr>
            <a:picLocks noChangeArrowheads="1"/>
          </p:cNvPicPr>
          <p:nvPr/>
        </p:nvPicPr>
        <p:blipFill rotWithShape="1">
          <a:blip r:embed="rId3">
            <a:extLst>
              <a:ext uri="{28A0092B-C50C-407E-A947-70E740481C1C}">
                <a14:useLocalDpi xmlns:a14="http://schemas.microsoft.com/office/drawing/2010/main" val="0"/>
              </a:ext>
            </a:extLst>
          </a:blip>
          <a:srcRect l="3225" t="10725" b="5560"/>
          <a:stretch/>
        </p:blipFill>
        <p:spPr bwMode="auto">
          <a:xfrm>
            <a:off x="684000" y="1668880"/>
            <a:ext cx="8424000" cy="411353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Posterior Uncertainties are </a:t>
            </a:r>
            <a:r>
              <a:rPr lang="en-US" dirty="0"/>
              <a:t>M</a:t>
            </a:r>
            <a:r>
              <a:rPr lang="en-US" dirty="0" smtClean="0"/>
              <a:t>ore Informative but can be Much </a:t>
            </a:r>
            <a:r>
              <a:rPr lang="en-US" dirty="0"/>
              <a:t>L</a:t>
            </a:r>
            <a:r>
              <a:rPr lang="en-US" dirty="0" smtClean="0"/>
              <a:t>ess “calibrated”</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971600" y="1305956"/>
                <a:ext cx="1671740" cy="394852"/>
              </a:xfrm>
              <a:prstGeom prst="rect">
                <a:avLst/>
              </a:prstGeom>
              <a:ln>
                <a:noFill/>
              </a:ln>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b="0" i="1" dirty="0" smtClean="0">
                            <a:latin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971600" y="1305956"/>
                <a:ext cx="1671740" cy="394852"/>
              </a:xfrm>
              <a:prstGeom prst="rect">
                <a:avLst/>
              </a:prstGeom>
              <a:blipFill rotWithShape="1">
                <a:blip r:embed="rId4"/>
                <a:stretch>
                  <a:fillRect t="-7692" b="-16923"/>
                </a:stretch>
              </a:blipFill>
              <a:ln>
                <a:noFill/>
              </a:ln>
            </p:spPr>
            <p:txBody>
              <a:bodyPr/>
              <a:lstStyle/>
              <a:p>
                <a:r>
                  <a:rPr lang="en-US">
                    <a:noFill/>
                  </a:rPr>
                  <a:t> </a:t>
                </a:r>
              </a:p>
            </p:txBody>
          </p:sp>
        </mc:Fallback>
      </mc:AlternateContent>
      <p:sp>
        <p:nvSpPr>
          <p:cNvPr id="7" name="TextBox 6"/>
          <p:cNvSpPr txBox="1"/>
          <p:nvPr/>
        </p:nvSpPr>
        <p:spPr>
          <a:xfrm rot="16200000">
            <a:off x="-1280813" y="3593180"/>
            <a:ext cx="367250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smtClean="0">
                <a:latin typeface="+mn-lt"/>
                <a:cs typeface="Franklin Gothic Book"/>
              </a:rPr>
              <a:t>Calibration Score [-]</a:t>
            </a:r>
          </a:p>
        </p:txBody>
      </p:sp>
      <mc:AlternateContent xmlns:mc="http://schemas.openxmlformats.org/markup-compatibility/2006" xmlns:a14="http://schemas.microsoft.com/office/drawing/2010/main">
        <mc:Choice Requires="a14">
          <p:sp>
            <p:nvSpPr>
              <p:cNvPr id="8" name="Rectangle 7"/>
              <p:cNvSpPr/>
              <p:nvPr/>
            </p:nvSpPr>
            <p:spPr>
              <a:xfrm>
                <a:off x="2555776"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2555776" y="1305956"/>
                <a:ext cx="1671740" cy="394852"/>
              </a:xfrm>
              <a:prstGeom prst="rect">
                <a:avLst/>
              </a:prstGeom>
              <a:blipFill rotWithShape="1">
                <a:blip r:embed="rId5"/>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67944"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a:t>
                </a:r>
                <a:r>
                  <a:rPr lang="en-US" sz="1750" dirty="0"/>
                  <a:t> </a:t>
                </a:r>
                <a14:m>
                  <m:oMath xmlns:m="http://schemas.openxmlformats.org/officeDocument/2006/math">
                    <m:r>
                      <a:rPr lang="en-US" sz="1750" i="1" dirty="0" smtClean="0">
                        <a:latin typeface="Cambria Math"/>
                        <a:ea typeface="Cambria Math"/>
                      </a:rPr>
                      <m:t>=</m:t>
                    </m:r>
                    <m:sSub>
                      <m:sSubPr>
                        <m:ctrlPr>
                          <a:rPr lang="en-US" sz="1750" i="1" dirty="0">
                            <a:latin typeface="Cambria Math"/>
                          </a:rPr>
                        </m:ctrlPr>
                      </m:sSubPr>
                      <m:e>
                        <m:r>
                          <a:rPr lang="en-US" sz="1750" i="1" dirty="0">
                            <a:latin typeface="Cambria Math"/>
                          </a:rPr>
                          <m:t>𝑉</m:t>
                        </m:r>
                      </m:e>
                      <m:sub>
                        <m:r>
                          <m:rPr>
                            <m:sty m:val="p"/>
                          </m:rPr>
                          <a:rPr lang="en-US" sz="1750" dirty="0">
                            <a:latin typeface="Cambria Math"/>
                          </a:rPr>
                          <m:t>inlet</m:t>
                        </m:r>
                      </m:sub>
                    </m:sSub>
                  </m:oMath>
                </a14:m>
                <a:endParaRPr lang="en-US" sz="1750" dirty="0"/>
              </a:p>
            </p:txBody>
          </p:sp>
        </mc:Choice>
        <mc:Fallback xmlns="">
          <p:sp>
            <p:nvSpPr>
              <p:cNvPr id="9" name="Rectangle 8"/>
              <p:cNvSpPr>
                <a:spLocks noRot="1" noChangeAspect="1" noMove="1" noResize="1" noEditPoints="1" noAdjustHandles="1" noChangeArrowheads="1" noChangeShapeType="1" noTextEdit="1"/>
              </p:cNvSpPr>
              <p:nvPr/>
            </p:nvSpPr>
            <p:spPr>
              <a:xfrm>
                <a:off x="4067944" y="1305956"/>
                <a:ext cx="1671740" cy="394852"/>
              </a:xfrm>
              <a:prstGeom prst="rect">
                <a:avLst/>
              </a:prstGeom>
              <a:blipFill rotWithShape="1">
                <a:blip r:embed="rId6"/>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652120"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0" name="Rectangle 9"/>
              <p:cNvSpPr>
                <a:spLocks noRot="1" noChangeAspect="1" noMove="1" noResize="1" noEditPoints="1" noAdjustHandles="1" noChangeArrowheads="1" noChangeShapeType="1" noTextEdit="1"/>
              </p:cNvSpPr>
              <p:nvPr/>
            </p:nvSpPr>
            <p:spPr>
              <a:xfrm>
                <a:off x="5652120" y="1305956"/>
                <a:ext cx="1671740" cy="394852"/>
              </a:xfrm>
              <a:prstGeom prst="rect">
                <a:avLst/>
              </a:prstGeom>
              <a:blipFill rotWithShape="1">
                <a:blip r:embed="rId7"/>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148732"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1" name="Rectangle 10"/>
              <p:cNvSpPr>
                <a:spLocks noRot="1" noChangeAspect="1" noMove="1" noResize="1" noEditPoints="1" noAdjustHandles="1" noChangeArrowheads="1" noChangeShapeType="1" noTextEdit="1"/>
              </p:cNvSpPr>
              <p:nvPr/>
            </p:nvSpPr>
            <p:spPr>
              <a:xfrm>
                <a:off x="7148732" y="1305956"/>
                <a:ext cx="1671740" cy="394852"/>
              </a:xfrm>
              <a:prstGeom prst="rect">
                <a:avLst/>
              </a:prstGeom>
              <a:blipFill rotWithShape="1">
                <a:blip r:embed="rId8"/>
                <a:stretch>
                  <a:fillRect t="-7692" b="-16923"/>
                </a:stretch>
              </a:blipFill>
            </p:spPr>
            <p:txBody>
              <a:bodyPr/>
              <a:lstStyle/>
              <a:p>
                <a:r>
                  <a:rPr lang="en-US">
                    <a:noFill/>
                  </a:rPr>
                  <a:t> </a:t>
                </a:r>
              </a:p>
            </p:txBody>
          </p:sp>
        </mc:Fallback>
      </mc:AlternateContent>
      <p:sp>
        <p:nvSpPr>
          <p:cNvPr id="15" name="TextBox 14"/>
          <p:cNvSpPr txBox="1"/>
          <p:nvPr/>
        </p:nvSpPr>
        <p:spPr>
          <a:xfrm>
            <a:off x="1115616" y="5782413"/>
            <a:ext cx="7942581" cy="310883"/>
          </a:xfrm>
          <a:prstGeom prst="rect">
            <a:avLst/>
          </a:prstGeom>
          <a:noFill/>
        </p:spPr>
        <p:txBody>
          <a:bodyPr wrap="none" lIns="0" tIns="0" rIns="0" bIns="0" rtlCol="0" anchor="ctr">
            <a:noAutofit/>
          </a:bodyPr>
          <a:lstStyle/>
          <a:p>
            <a:pPr algn="ctr">
              <a:lnSpc>
                <a:spcPct val="110000"/>
              </a:lnSpc>
              <a:spcBef>
                <a:spcPts val="0"/>
              </a:spcBef>
            </a:pPr>
            <a:r>
              <a:rPr lang="en-US" sz="1900" b="1" kern="1000" spc="30" dirty="0" err="1" smtClean="0">
                <a:latin typeface="+mn-lt"/>
                <a:cs typeface="Franklin Gothic Book"/>
              </a:rPr>
              <a:t>Informativeness</a:t>
            </a:r>
            <a:r>
              <a:rPr lang="en-US" sz="1900" b="1" kern="1000" spc="30" dirty="0" smtClean="0">
                <a:latin typeface="+mn-lt"/>
                <a:cs typeface="Franklin Gothic Book"/>
              </a:rPr>
              <a:t> [-]</a:t>
            </a:r>
          </a:p>
        </p:txBody>
      </p:sp>
      <p:sp>
        <p:nvSpPr>
          <p:cNvPr id="16" name="TextBox 15"/>
          <p:cNvSpPr txBox="1"/>
          <p:nvPr/>
        </p:nvSpPr>
        <p:spPr>
          <a:xfrm>
            <a:off x="3323933" y="6144866"/>
            <a:ext cx="2304256" cy="452784"/>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smtClean="0">
                <a:latin typeface="+mn-lt"/>
                <a:cs typeface="Franklin Gothic Book"/>
              </a:rPr>
              <a:t>Calibration Scheme</a:t>
            </a:r>
          </a:p>
        </p:txBody>
      </p:sp>
      <p:pic>
        <p:nvPicPr>
          <p:cNvPr id="17" name="Picture 2" descr="W:\project\stars\workspace\RND\SB-RND-ACT-006-13\WD41\projects\temp\wd41-all\figures\defense\figures\plotCalibInfo.png"/>
          <p:cNvPicPr>
            <a:picLocks noChangeAspect="1" noChangeArrowheads="1"/>
          </p:cNvPicPr>
          <p:nvPr/>
        </p:nvPicPr>
        <p:blipFill rotWithShape="1">
          <a:blip r:embed="rId9">
            <a:extLst>
              <a:ext uri="{28A0092B-C50C-407E-A947-70E740481C1C}">
                <a14:useLocalDpi xmlns:a14="http://schemas.microsoft.com/office/drawing/2010/main" val="0"/>
              </a:ext>
            </a:extLst>
          </a:blip>
          <a:srcRect l="30354" t="2609" r="50007" b="88785"/>
          <a:stretch/>
        </p:blipFill>
        <p:spPr bwMode="auto">
          <a:xfrm>
            <a:off x="5602025" y="6144866"/>
            <a:ext cx="1634271" cy="4524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project\stars\workspace\RND\SB-RND-ACT-006-13\WD41\projects\temp\wd41-all\figures\defense\figures\plotCalibInfo.png"/>
          <p:cNvPicPr>
            <a:picLocks noChangeAspect="1" noChangeArrowheads="1"/>
          </p:cNvPicPr>
          <p:nvPr/>
        </p:nvPicPr>
        <p:blipFill rotWithShape="1">
          <a:blip r:embed="rId9">
            <a:extLst>
              <a:ext uri="{28A0092B-C50C-407E-A947-70E740481C1C}">
                <a14:useLocalDpi xmlns:a14="http://schemas.microsoft.com/office/drawing/2010/main" val="0"/>
              </a:ext>
            </a:extLst>
          </a:blip>
          <a:srcRect l="78280" t="2609" r="3527" b="88785"/>
          <a:stretch/>
        </p:blipFill>
        <p:spPr bwMode="auto">
          <a:xfrm>
            <a:off x="7227629" y="6145164"/>
            <a:ext cx="1513945" cy="45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89533"/>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Removing </a:t>
            </a:r>
            <a:r>
              <a:rPr lang="en-US" dirty="0"/>
              <a:t>H</a:t>
            </a:r>
            <a:r>
              <a:rPr lang="en-US" dirty="0" smtClean="0"/>
              <a:t>ighly </a:t>
            </a:r>
            <a:r>
              <a:rPr lang="en-US" dirty="0"/>
              <a:t>C</a:t>
            </a:r>
            <a:r>
              <a:rPr lang="en-US" dirty="0" smtClean="0"/>
              <a:t>orrelated Parameter and Keeping it at </a:t>
            </a:r>
            <a:r>
              <a:rPr lang="en-US" dirty="0"/>
              <a:t>P</a:t>
            </a:r>
            <a:r>
              <a:rPr lang="en-US" dirty="0" smtClean="0"/>
              <a:t>rior </a:t>
            </a:r>
            <a:r>
              <a:rPr lang="en-US" dirty="0"/>
              <a:t>R</a:t>
            </a:r>
            <a:r>
              <a:rPr lang="en-US" dirty="0" smtClean="0"/>
              <a:t>ange Give a Compromise</a:t>
            </a:r>
            <a:endParaRPr lang="en-US" dirty="0"/>
          </a:p>
        </p:txBody>
      </p:sp>
      <p:pic>
        <p:nvPicPr>
          <p:cNvPr id="1026"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2481" t="13755" b="4868"/>
          <a:stretch/>
        </p:blipFill>
        <p:spPr bwMode="auto">
          <a:xfrm>
            <a:off x="684213" y="1598616"/>
            <a:ext cx="8424292" cy="42786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p:cNvSpPr/>
              <p:nvPr/>
            </p:nvSpPr>
            <p:spPr>
              <a:xfrm>
                <a:off x="971600" y="1305956"/>
                <a:ext cx="1671740" cy="394852"/>
              </a:xfrm>
              <a:prstGeom prst="rect">
                <a:avLst/>
              </a:prstGeom>
              <a:ln>
                <a:noFill/>
              </a:ln>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b="0" i="1" dirty="0" smtClean="0">
                            <a:latin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2" name="Rectangle 1"/>
              <p:cNvSpPr>
                <a:spLocks noRot="1" noChangeAspect="1" noMove="1" noResize="1" noEditPoints="1" noAdjustHandles="1" noChangeArrowheads="1" noChangeShapeType="1" noTextEdit="1"/>
              </p:cNvSpPr>
              <p:nvPr/>
            </p:nvSpPr>
            <p:spPr>
              <a:xfrm>
                <a:off x="971600" y="1305956"/>
                <a:ext cx="1671740" cy="394852"/>
              </a:xfrm>
              <a:prstGeom prst="rect">
                <a:avLst/>
              </a:prstGeom>
              <a:blipFill rotWithShape="1">
                <a:blip r:embed="rId4"/>
                <a:stretch>
                  <a:fillRect t="-7692" b="-16923"/>
                </a:stretch>
              </a:blipFill>
              <a:ln>
                <a:noFill/>
              </a:ln>
            </p:spPr>
            <p:txBody>
              <a:bodyPr/>
              <a:lstStyle/>
              <a:p>
                <a:r>
                  <a:rPr lang="en-US">
                    <a:noFill/>
                  </a:rPr>
                  <a:t> </a:t>
                </a:r>
              </a:p>
            </p:txBody>
          </p:sp>
        </mc:Fallback>
      </mc:AlternateContent>
      <p:sp>
        <p:nvSpPr>
          <p:cNvPr id="6" name="TextBox 5"/>
          <p:cNvSpPr txBox="1"/>
          <p:nvPr/>
        </p:nvSpPr>
        <p:spPr>
          <a:xfrm>
            <a:off x="1115616" y="5782413"/>
            <a:ext cx="7942581" cy="310883"/>
          </a:xfrm>
          <a:prstGeom prst="rect">
            <a:avLst/>
          </a:prstGeom>
          <a:noFill/>
        </p:spPr>
        <p:txBody>
          <a:bodyPr wrap="none" lIns="0" tIns="0" rIns="0" bIns="0" rtlCol="0" anchor="ctr">
            <a:noAutofit/>
          </a:bodyPr>
          <a:lstStyle/>
          <a:p>
            <a:pPr algn="ctr">
              <a:lnSpc>
                <a:spcPct val="110000"/>
              </a:lnSpc>
              <a:spcBef>
                <a:spcPts val="0"/>
              </a:spcBef>
            </a:pPr>
            <a:r>
              <a:rPr lang="en-US" sz="1900" b="1" kern="1000" spc="30" dirty="0" err="1" smtClean="0">
                <a:latin typeface="+mn-lt"/>
                <a:cs typeface="Franklin Gothic Book"/>
              </a:rPr>
              <a:t>Informativeness</a:t>
            </a:r>
            <a:r>
              <a:rPr lang="en-US" sz="1900" b="1" kern="1000" spc="30" dirty="0" smtClean="0">
                <a:latin typeface="+mn-lt"/>
                <a:cs typeface="Franklin Gothic Book"/>
              </a:rPr>
              <a:t> [-]</a:t>
            </a:r>
          </a:p>
        </p:txBody>
      </p:sp>
      <p:sp>
        <p:nvSpPr>
          <p:cNvPr id="7" name="TextBox 6"/>
          <p:cNvSpPr txBox="1"/>
          <p:nvPr/>
        </p:nvSpPr>
        <p:spPr>
          <a:xfrm rot="16200000">
            <a:off x="-1280813" y="3593180"/>
            <a:ext cx="367250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smtClean="0">
                <a:latin typeface="+mn-lt"/>
                <a:cs typeface="Franklin Gothic Book"/>
              </a:rPr>
              <a:t>Calibration Score [-]</a:t>
            </a:r>
          </a:p>
        </p:txBody>
      </p:sp>
      <mc:AlternateContent xmlns:mc="http://schemas.openxmlformats.org/markup-compatibility/2006" xmlns:a14="http://schemas.microsoft.com/office/drawing/2010/main">
        <mc:Choice Requires="a14">
          <p:sp>
            <p:nvSpPr>
              <p:cNvPr id="8" name="Rectangle 7"/>
              <p:cNvSpPr/>
              <p:nvPr/>
            </p:nvSpPr>
            <p:spPr>
              <a:xfrm>
                <a:off x="2555776"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8" name="Rectangle 7"/>
              <p:cNvSpPr>
                <a:spLocks noRot="1" noChangeAspect="1" noMove="1" noResize="1" noEditPoints="1" noAdjustHandles="1" noChangeArrowheads="1" noChangeShapeType="1" noTextEdit="1"/>
              </p:cNvSpPr>
              <p:nvPr/>
            </p:nvSpPr>
            <p:spPr>
              <a:xfrm>
                <a:off x="2555776" y="1305956"/>
                <a:ext cx="1671740" cy="394852"/>
              </a:xfrm>
              <a:prstGeom prst="rect">
                <a:avLst/>
              </a:prstGeom>
              <a:blipFill rotWithShape="1">
                <a:blip r:embed="rId5"/>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067944"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a:t>
                </a:r>
                <a:r>
                  <a:rPr lang="en-US" sz="1750" dirty="0"/>
                  <a:t> </a:t>
                </a:r>
                <a14:m>
                  <m:oMath xmlns:m="http://schemas.openxmlformats.org/officeDocument/2006/math">
                    <m:r>
                      <a:rPr lang="en-US" sz="1750" i="1" dirty="0" smtClean="0">
                        <a:latin typeface="Cambria Math"/>
                        <a:ea typeface="Cambria Math"/>
                      </a:rPr>
                      <m:t>=</m:t>
                    </m:r>
                    <m:sSub>
                      <m:sSubPr>
                        <m:ctrlPr>
                          <a:rPr lang="en-US" sz="1750" i="1" dirty="0">
                            <a:latin typeface="Cambria Math"/>
                          </a:rPr>
                        </m:ctrlPr>
                      </m:sSubPr>
                      <m:e>
                        <m:r>
                          <a:rPr lang="en-US" sz="1750" i="1" dirty="0">
                            <a:latin typeface="Cambria Math"/>
                          </a:rPr>
                          <m:t>𝑉</m:t>
                        </m:r>
                      </m:e>
                      <m:sub>
                        <m:r>
                          <m:rPr>
                            <m:sty m:val="p"/>
                          </m:rPr>
                          <a:rPr lang="en-US" sz="1750" dirty="0">
                            <a:latin typeface="Cambria Math"/>
                          </a:rPr>
                          <m:t>inlet</m:t>
                        </m:r>
                      </m:sub>
                    </m:sSub>
                  </m:oMath>
                </a14:m>
                <a:endParaRPr lang="en-US" sz="1750" dirty="0"/>
              </a:p>
            </p:txBody>
          </p:sp>
        </mc:Choice>
        <mc:Fallback xmlns="">
          <p:sp>
            <p:nvSpPr>
              <p:cNvPr id="9" name="Rectangle 8"/>
              <p:cNvSpPr>
                <a:spLocks noRot="1" noChangeAspect="1" noMove="1" noResize="1" noEditPoints="1" noAdjustHandles="1" noChangeArrowheads="1" noChangeShapeType="1" noTextEdit="1"/>
              </p:cNvSpPr>
              <p:nvPr/>
            </p:nvSpPr>
            <p:spPr>
              <a:xfrm>
                <a:off x="4067944" y="1305956"/>
                <a:ext cx="1671740" cy="394852"/>
              </a:xfrm>
              <a:prstGeom prst="rect">
                <a:avLst/>
              </a:prstGeom>
              <a:blipFill rotWithShape="1">
                <a:blip r:embed="rId6"/>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652120"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smtClean="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0" name="Rectangle 9"/>
              <p:cNvSpPr>
                <a:spLocks noRot="1" noChangeAspect="1" noMove="1" noResize="1" noEditPoints="1" noAdjustHandles="1" noChangeArrowheads="1" noChangeShapeType="1" noTextEdit="1"/>
              </p:cNvSpPr>
              <p:nvPr/>
            </p:nvSpPr>
            <p:spPr>
              <a:xfrm>
                <a:off x="5652120" y="1305956"/>
                <a:ext cx="1671740" cy="394852"/>
              </a:xfrm>
              <a:prstGeom prst="rect">
                <a:avLst/>
              </a:prstGeom>
              <a:blipFill rotWithShape="1">
                <a:blip r:embed="rId7"/>
                <a:stretch>
                  <a:fillRect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148732" y="1305956"/>
                <a:ext cx="1671740" cy="394852"/>
              </a:xfrm>
              <a:prstGeom prst="rect">
                <a:avLst/>
              </a:prstGeom>
            </p:spPr>
            <p:txBody>
              <a:bodyPr wrap="square">
                <a:spAutoFit/>
              </a:bodyPr>
              <a:lstStyle/>
              <a:p>
                <a:pPr marL="85725" lvl="1"/>
                <a14:m>
                  <m:oMath xmlns:m="http://schemas.openxmlformats.org/officeDocument/2006/math">
                    <m:sSub>
                      <m:sSubPr>
                        <m:ctrlPr>
                          <a:rPr lang="en-US" sz="1800" i="1" dirty="0">
                            <a:latin typeface="Cambria Math"/>
                          </a:rPr>
                        </m:ctrlPr>
                      </m:sSubPr>
                      <m:e>
                        <m:r>
                          <a:rPr lang="en-US" sz="1800" i="1" dirty="0">
                            <a:latin typeface="Cambria Math"/>
                            <a:ea typeface="Cambria Math"/>
                          </a:rPr>
                          <m:t>↑</m:t>
                        </m:r>
                        <m:r>
                          <a:rPr lang="en-US" sz="1800" i="1" dirty="0">
                            <a:latin typeface="Cambria Math"/>
                          </a:rPr>
                          <m:t>𝑃</m:t>
                        </m:r>
                      </m:e>
                      <m:sub>
                        <m:r>
                          <m:rPr>
                            <m:sty m:val="p"/>
                          </m:rPr>
                          <a:rPr lang="en-US" sz="1800" dirty="0">
                            <a:latin typeface="Cambria Math"/>
                          </a:rPr>
                          <m:t>sys</m:t>
                        </m:r>
                      </m:sub>
                    </m:sSub>
                  </m:oMath>
                </a14:m>
                <a:r>
                  <a:rPr lang="en-US" sz="1800" dirty="0"/>
                  <a:t>, </a:t>
                </a:r>
                <a14:m>
                  <m:oMath xmlns:m="http://schemas.openxmlformats.org/officeDocument/2006/math">
                    <m:r>
                      <a:rPr lang="en-US" sz="1800" i="1" dirty="0">
                        <a:latin typeface="Cambria Math"/>
                        <a:ea typeface="Cambria Math"/>
                      </a:rPr>
                      <m:t>=</m:t>
                    </m:r>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oMath>
                </a14:m>
                <a:endParaRPr lang="en-US" sz="1800" dirty="0"/>
              </a:p>
            </p:txBody>
          </p:sp>
        </mc:Choice>
        <mc:Fallback xmlns="">
          <p:sp>
            <p:nvSpPr>
              <p:cNvPr id="11" name="Rectangle 10"/>
              <p:cNvSpPr>
                <a:spLocks noRot="1" noChangeAspect="1" noMove="1" noResize="1" noEditPoints="1" noAdjustHandles="1" noChangeArrowheads="1" noChangeShapeType="1" noTextEdit="1"/>
              </p:cNvSpPr>
              <p:nvPr/>
            </p:nvSpPr>
            <p:spPr>
              <a:xfrm>
                <a:off x="7148732" y="1305956"/>
                <a:ext cx="1671740" cy="394852"/>
              </a:xfrm>
              <a:prstGeom prst="rect">
                <a:avLst/>
              </a:prstGeom>
              <a:blipFill rotWithShape="1">
                <a:blip r:embed="rId8"/>
                <a:stretch>
                  <a:fillRect t="-7692" b="-16923"/>
                </a:stretch>
              </a:blipFill>
            </p:spPr>
            <p:txBody>
              <a:bodyPr/>
              <a:lstStyle/>
              <a:p>
                <a:r>
                  <a:rPr lang="en-US">
                    <a:noFill/>
                  </a:rPr>
                  <a:t> </a:t>
                </a:r>
              </a:p>
            </p:txBody>
          </p:sp>
        </mc:Fallback>
      </mc:AlternateContent>
      <p:sp>
        <p:nvSpPr>
          <p:cNvPr id="17" name="TextBox 16"/>
          <p:cNvSpPr txBox="1"/>
          <p:nvPr/>
        </p:nvSpPr>
        <p:spPr>
          <a:xfrm>
            <a:off x="1451725" y="6144866"/>
            <a:ext cx="2304256" cy="452784"/>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smtClean="0">
                <a:latin typeface="+mn-lt"/>
                <a:cs typeface="Franklin Gothic Book"/>
              </a:rPr>
              <a:t>Calibration Scheme</a:t>
            </a:r>
          </a:p>
        </p:txBody>
      </p:sp>
      <p:pic>
        <p:nvPicPr>
          <p:cNvPr id="18"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30354" t="2609" r="50007" b="88785"/>
          <a:stretch/>
        </p:blipFill>
        <p:spPr bwMode="auto">
          <a:xfrm>
            <a:off x="3729817" y="6144866"/>
            <a:ext cx="1634271" cy="4524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78280" t="2609" r="3527" b="88785"/>
          <a:stretch/>
        </p:blipFill>
        <p:spPr bwMode="auto">
          <a:xfrm>
            <a:off x="5329240" y="6145164"/>
            <a:ext cx="1513945" cy="4524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project\stars\workspace\RND\SB-RND-ACT-006-13\WD41\projects\temp\wd41-all\figures\defense\figures\plotCalibInfo.png"/>
          <p:cNvPicPr>
            <a:picLocks noChangeAspect="1" noChangeArrowheads="1"/>
          </p:cNvPicPr>
          <p:nvPr/>
        </p:nvPicPr>
        <p:blipFill rotWithShape="1">
          <a:blip r:embed="rId3">
            <a:extLst>
              <a:ext uri="{28A0092B-C50C-407E-A947-70E740481C1C}">
                <a14:useLocalDpi xmlns:a14="http://schemas.microsoft.com/office/drawing/2010/main" val="0"/>
              </a:ext>
            </a:extLst>
          </a:blip>
          <a:srcRect l="48711" t="2609" r="21909" b="88785"/>
          <a:stretch/>
        </p:blipFill>
        <p:spPr bwMode="auto">
          <a:xfrm>
            <a:off x="6660232" y="6144866"/>
            <a:ext cx="2444817" cy="45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94910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5" name="Rectangle 3"/>
          <p:cNvSpPr txBox="1">
            <a:spLocks noChangeArrowheads="1"/>
          </p:cNvSpPr>
          <p:nvPr/>
        </p:nvSpPr>
        <p:spPr>
          <a:xfrm>
            <a:off x="825028" y="4508575"/>
            <a:ext cx="7995122"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Consolidation, implementation, and application of  tools </a:t>
            </a:r>
            <a:br>
              <a:rPr lang="en-US" sz="2000" dirty="0" smtClean="0">
                <a:ea typeface="ヒラギノ角ゴ Pro W3"/>
                <a:cs typeface="ヒラギノ角ゴ Pro W3"/>
              </a:rPr>
            </a:br>
            <a:r>
              <a:rPr lang="en-US" sz="2000" dirty="0" smtClean="0">
                <a:ea typeface="ヒラギノ角ゴ Pro W3"/>
                <a:cs typeface="ヒラギノ角ゴ Pro W3"/>
              </a:rPr>
              <a:t>based on statistical framework</a:t>
            </a:r>
            <a:br>
              <a:rPr lang="en-US" sz="2000" dirty="0" smtClean="0">
                <a:ea typeface="ヒラギノ角ゴ Pro W3"/>
                <a:cs typeface="ヒラギノ角ゴ Pro W3"/>
              </a:rPr>
            </a:br>
            <a:r>
              <a:rPr lang="en-US" sz="2000" dirty="0" smtClean="0">
                <a:ea typeface="ヒラギノ角ゴ Pro W3"/>
                <a:cs typeface="ヒラギノ角ゴ Pro W3"/>
              </a:rPr>
              <a:t>for quantifying the physical model parameters in TRACE code</a:t>
            </a:r>
            <a:endParaRPr lang="en-US" sz="2000" dirty="0" smtClean="0">
              <a:ea typeface="ヒラギノ角ゴ Pro W3"/>
              <a:cs typeface="ヒラギノ角ゴ Pro W3"/>
            </a:endParaRP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Motivation:</a:t>
            </a:r>
            <a:endParaRPr lang="en-US" sz="2000" kern="1000" spc="30" dirty="0" smtClean="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Objectives:</a:t>
            </a:r>
            <a:endParaRPr lang="en-US" sz="2000" kern="1000" spc="30" dirty="0" smtClean="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smtClean="0">
                <a:latin typeface="+mn-lt"/>
              </a:rPr>
              <a:t>Contribution:</a:t>
            </a:r>
            <a:endParaRPr lang="en-US" sz="2000" kern="1000" spc="30" dirty="0" smtClean="0">
              <a:latin typeface="+mn-lt"/>
              <a:cs typeface="Franklin Gothic Book"/>
            </a:endParaRPr>
          </a:p>
        </p:txBody>
      </p:sp>
      <p:sp>
        <p:nvSpPr>
          <p:cNvPr id="11" name="Rectangle 3"/>
          <p:cNvSpPr txBox="1">
            <a:spLocks noChangeArrowheads="1"/>
          </p:cNvSpPr>
          <p:nvPr/>
        </p:nvSpPr>
        <p:spPr>
          <a:xfrm>
            <a:off x="825029" y="3080483"/>
            <a:ext cx="7995122"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Given data from a separate </a:t>
            </a:r>
            <a:r>
              <a:rPr lang="en-US" sz="2000" dirty="0">
                <a:ea typeface="ヒラギノ角ゴ Pro W3"/>
                <a:cs typeface="ヒラギノ角ゴ Pro W3"/>
              </a:rPr>
              <a:t>e</a:t>
            </a:r>
            <a:r>
              <a:rPr lang="en-US" sz="2000" dirty="0" smtClean="0">
                <a:ea typeface="ヒラギノ角ゴ Pro W3"/>
                <a:cs typeface="ヒラギノ角ゴ Pro W3"/>
              </a:rPr>
              <a:t>ffect </a:t>
            </a:r>
            <a:r>
              <a:rPr lang="en-US" sz="2000" dirty="0">
                <a:ea typeface="ヒラギノ角ゴ Pro W3"/>
                <a:cs typeface="ヒラギノ角ゴ Pro W3"/>
              </a:rPr>
              <a:t>t</a:t>
            </a:r>
            <a:r>
              <a:rPr lang="en-US" sz="2000" dirty="0" smtClean="0">
                <a:ea typeface="ヒラギノ角ゴ Pro W3"/>
                <a:cs typeface="ヒラギノ角ゴ Pro W3"/>
              </a:rPr>
              <a:t>est </a:t>
            </a:r>
            <a:r>
              <a:rPr lang="en-US" sz="2000" dirty="0">
                <a:ea typeface="ヒラギノ角ゴ Pro W3"/>
                <a:cs typeface="ヒラギノ角ゴ Pro W3"/>
              </a:rPr>
              <a:t>f</a:t>
            </a:r>
            <a:r>
              <a:rPr lang="en-US" sz="2000" dirty="0" smtClean="0">
                <a:ea typeface="ヒラギノ角ゴ Pro W3"/>
                <a:cs typeface="ヒラギノ角ゴ Pro W3"/>
              </a:rPr>
              <a:t>acility, develop a methodology</a:t>
            </a:r>
            <a:br>
              <a:rPr lang="en-US" sz="2000" dirty="0" smtClean="0">
                <a:ea typeface="ヒラギノ角ゴ Pro W3"/>
                <a:cs typeface="ヒラギノ角ゴ Pro W3"/>
              </a:rPr>
            </a:br>
            <a:r>
              <a:rPr lang="en-US" sz="2000" dirty="0" smtClean="0">
                <a:ea typeface="ヒラギノ角ゴ Pro W3"/>
                <a:cs typeface="ヒラギノ角ゴ Pro W3"/>
              </a:rPr>
              <a:t>to systematically quantify </a:t>
            </a:r>
            <a:r>
              <a:rPr lang="en-US" sz="2000" dirty="0" smtClean="0">
                <a:ea typeface="ヒラギノ角ゴ Pro W3"/>
                <a:cs typeface="ヒラギノ角ゴ Pro W3"/>
              </a:rPr>
              <a:t>the uncertainty of </a:t>
            </a:r>
            <a:r>
              <a:rPr lang="en-US" sz="2000" dirty="0" smtClean="0">
                <a:ea typeface="ヒラギノ角ゴ Pro W3"/>
                <a:cs typeface="ヒラギノ角ゴ Pro W3"/>
              </a:rPr>
              <a:t>the </a:t>
            </a:r>
            <a:r>
              <a:rPr lang="en-US" sz="2000" dirty="0" smtClean="0">
                <a:ea typeface="ヒラギノ角ゴ Pro W3"/>
                <a:cs typeface="ヒラギノ角ゴ Pro W3"/>
              </a:rPr>
              <a:t>parameters in TRACE code</a:t>
            </a:r>
            <a:endParaRPr lang="en-US" sz="2000" dirty="0" smtClean="0">
              <a:ea typeface="ヒラギノ角ゴ Pro W3"/>
              <a:cs typeface="ヒラギノ角ゴ Pro W3"/>
            </a:endParaRPr>
          </a:p>
        </p:txBody>
      </p:sp>
      <p:sp>
        <p:nvSpPr>
          <p:cNvPr id="12" name="Rectangle: Rounded Corners 9"/>
          <p:cNvSpPr/>
          <p:nvPr/>
        </p:nvSpPr>
        <p:spPr bwMode="auto">
          <a:xfrm>
            <a:off x="251520" y="573325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13" name="Rectangle: Rounded Corners 9"/>
          <p:cNvSpPr/>
          <p:nvPr/>
        </p:nvSpPr>
        <p:spPr bwMode="auto">
          <a:xfrm>
            <a:off x="2699792" y="5733255"/>
            <a:ext cx="2016224"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14" name="Rectangle: Rounded Corners 9"/>
          <p:cNvSpPr/>
          <p:nvPr/>
        </p:nvSpPr>
        <p:spPr bwMode="auto">
          <a:xfrm>
            <a:off x="5075808" y="5733256"/>
            <a:ext cx="1800448" cy="7677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15" name="Rectangle: Rounded Corners 9"/>
          <p:cNvSpPr/>
          <p:nvPr/>
        </p:nvSpPr>
        <p:spPr bwMode="auto">
          <a:xfrm>
            <a:off x="7164288" y="5733255"/>
            <a:ext cx="1872779"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Uncertainty in physical model parameters are often derived solely based on expert-judgment and on a particular calibration data</a:t>
            </a:r>
            <a:endParaRPr lang="en-US" sz="2000" dirty="0" smtClean="0">
              <a:ea typeface="ヒラギノ角ゴ Pro W3"/>
              <a:cs typeface="ヒラギノ角ゴ Pro W3"/>
            </a:endParaRPr>
          </a:p>
        </p:txBody>
      </p:sp>
    </p:spTree>
    <p:extLst>
      <p:ext uri="{BB962C8B-B14F-4D97-AF65-F5344CB8AC3E}">
        <p14:creationId xmlns:p14="http://schemas.microsoft.com/office/powerpoint/2010/main" val="247025853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Physical Model Parameters:</a:t>
            </a:r>
            <a:br>
              <a:rPr lang="en-US" dirty="0" smtClean="0"/>
            </a:br>
            <a:r>
              <a:rPr lang="en-US" dirty="0" smtClean="0"/>
              <a:t>post-Critical Heat Flux (CHF) Flow Regimes</a:t>
            </a:r>
            <a:endParaRPr lang="en-US" dirty="0"/>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solidFill>
                  <a:srgbClr val="505050"/>
                </a:solidFill>
                <a:latin typeface="+mn-lt"/>
                <a:cs typeface="Franklin Gothic Book"/>
              </a:rPr>
              <a:t>pre-CHF</a:t>
            </a:r>
          </a:p>
          <a:p>
            <a:pPr algn="ctr">
              <a:lnSpc>
                <a:spcPct val="110000"/>
              </a:lnSpc>
              <a:spcBef>
                <a:spcPts val="0"/>
              </a:spcBef>
            </a:pPr>
            <a:r>
              <a:rPr lang="en-US" sz="1800" kern="1000" spc="30" dirty="0" smtClean="0">
                <a:solidFill>
                  <a:srgbClr val="505050"/>
                </a:solidFill>
                <a:latin typeface="+mn-lt"/>
                <a:cs typeface="Franklin Gothic Book"/>
              </a:rPr>
              <a:t>(Steam </a:t>
            </a:r>
            <a:r>
              <a:rPr lang="en-US" sz="1800" kern="1000" spc="30" dirty="0">
                <a:solidFill>
                  <a:srgbClr val="505050"/>
                </a:solidFill>
                <a:latin typeface="+mn-lt"/>
                <a:cs typeface="Franklin Gothic Book"/>
              </a:rPr>
              <a:t>C</a:t>
            </a:r>
            <a:r>
              <a:rPr lang="en-US" sz="1800" kern="1000" spc="30" dirty="0" smtClean="0">
                <a:solidFill>
                  <a:srgbClr val="505050"/>
                </a:solidFill>
                <a:latin typeface="+mn-lt"/>
                <a:cs typeface="Franklin Gothic Book"/>
              </a:rPr>
              <a:t>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Dispersed Flow</a:t>
            </a:r>
            <a:br>
              <a:rPr lang="en-US" sz="2000" kern="1000" spc="30" dirty="0" smtClean="0">
                <a:latin typeface="+mn-lt"/>
                <a:cs typeface="Franklin Gothic Book"/>
              </a:rPr>
            </a:br>
            <a:r>
              <a:rPr lang="en-US" sz="2000" kern="1000" spc="30" dirty="0" smtClean="0">
                <a:latin typeface="+mn-lt"/>
                <a:cs typeface="Franklin Gothic Book"/>
              </a:rPr>
              <a:t>Film Boiling</a:t>
            </a:r>
            <a:br>
              <a:rPr lang="en-US" sz="2000" kern="1000" spc="30" dirty="0" smtClean="0">
                <a:latin typeface="+mn-lt"/>
                <a:cs typeface="Franklin Gothic Book"/>
              </a:rPr>
            </a:br>
            <a:r>
              <a:rPr lang="en-US" sz="2000" kern="1000" spc="30" dirty="0" smtClean="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smtClean="0">
                <a:latin typeface="+mn-lt"/>
                <a:cs typeface="Franklin Gothic Book"/>
              </a:rPr>
              <a:t>Interpolatory</a:t>
            </a:r>
            <a:r>
              <a:rPr lang="en-US" sz="2000" kern="1000" spc="30" dirty="0" smtClean="0">
                <a:latin typeface="+mn-lt"/>
                <a:cs typeface="Franklin Gothic Book"/>
              </a:rPr>
              <a:t/>
            </a:r>
            <a:br>
              <a:rPr lang="en-US" sz="2000" kern="1000" spc="30" dirty="0" smtClean="0">
                <a:latin typeface="+mn-lt"/>
                <a:cs typeface="Franklin Gothic Book"/>
              </a:rPr>
            </a:br>
            <a:r>
              <a:rPr lang="en-US" sz="2000" kern="1000" spc="30" dirty="0" smtClean="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Inverted Annular</a:t>
            </a:r>
            <a:br>
              <a:rPr lang="en-US" sz="2000" kern="1000" spc="30" dirty="0" smtClean="0">
                <a:latin typeface="+mn-lt"/>
                <a:cs typeface="Franklin Gothic Book"/>
              </a:rPr>
            </a:br>
            <a:r>
              <a:rPr lang="en-US" sz="2000" kern="1000" spc="30" dirty="0" smtClean="0">
                <a:latin typeface="+mn-lt"/>
                <a:cs typeface="Franklin Gothic Book"/>
              </a:rPr>
              <a:t>Film Boiling</a:t>
            </a:r>
            <a:br>
              <a:rPr lang="en-US" sz="2000" kern="1000" spc="30" dirty="0" smtClean="0">
                <a:latin typeface="+mn-lt"/>
                <a:cs typeface="Franklin Gothic Book"/>
              </a:rPr>
            </a:br>
            <a:r>
              <a:rPr lang="en-US" sz="2000" kern="1000" spc="30" dirty="0" smtClean="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solidFill>
                  <a:srgbClr val="505050"/>
                </a:solidFill>
                <a:latin typeface="+mn-lt"/>
                <a:cs typeface="Franklin Gothic Book"/>
              </a:rPr>
              <a:t>pre-CHF</a:t>
            </a:r>
          </a:p>
          <a:p>
            <a:pPr algn="ctr">
              <a:lnSpc>
                <a:spcPct val="110000"/>
              </a:lnSpc>
              <a:spcBef>
                <a:spcPts val="0"/>
              </a:spcBef>
            </a:pPr>
            <a:r>
              <a:rPr lang="en-US" sz="1800" kern="1000" spc="30" dirty="0" smtClean="0">
                <a:solidFill>
                  <a:srgbClr val="505050"/>
                </a:solidFill>
                <a:latin typeface="+mn-lt"/>
                <a:cs typeface="Franklin Gothic Book"/>
              </a:rPr>
              <a:t>(Nucleate Boiling)</a:t>
            </a:r>
          </a:p>
        </p:txBody>
      </p:sp>
      <p:grpSp>
        <p:nvGrpSpPr>
          <p:cNvPr id="5" name="Group 4"/>
          <p:cNvGrpSpPr/>
          <p:nvPr/>
        </p:nvGrpSpPr>
        <p:grpSpPr>
          <a:xfrm>
            <a:off x="827584" y="1414463"/>
            <a:ext cx="5040560" cy="5110880"/>
            <a:chOff x="4211960" y="1414464"/>
            <a:chExt cx="5040560" cy="5110880"/>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smtClean="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smtClean="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504055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5040558" cy="1676806"/>
                </a:xfrm>
                <a:prstGeom prst="rect">
                  <a:avLst/>
                </a:prstGeom>
                <a:blipFill rotWithShape="1">
                  <a:blip r:embed="rId7"/>
                  <a:stretch>
                    <a:fillRect b="-362"/>
                  </a:stretch>
                </a:blipFill>
              </p:spPr>
              <p:txBody>
                <a:bodyPr/>
                <a:lstStyle/>
                <a:p>
                  <a:r>
                    <a:rPr lang="en-US">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smtClean="0">
                  <a:latin typeface="+mn-lt"/>
                  <a:cs typeface="Franklin Gothic Book"/>
                </a:rPr>
                <a:t>Energy</a:t>
              </a:r>
            </a:p>
          </p:txBody>
        </p:sp>
        <p:sp>
          <p:nvSpPr>
            <p:cNvPr id="25" name="Rounded Rectangle 24"/>
            <p:cNvSpPr/>
            <p:nvPr/>
          </p:nvSpPr>
          <p:spPr bwMode="auto">
            <a:xfrm>
              <a:off x="5478536"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6345389"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968241"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5447171"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6300192"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5447171"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6516216"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smtClean="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smtClean="0">
                  <a:solidFill>
                    <a:srgbClr val="505050"/>
                  </a:solidFill>
                  <a:cs typeface="Franklin Gothic Book"/>
                </a:rPr>
                <a:t>Parametric</a:t>
              </a:r>
            </a:p>
            <a:p>
              <a:pPr algn="r">
                <a:lnSpc>
                  <a:spcPct val="110000"/>
                </a:lnSpc>
                <a:spcBef>
                  <a:spcPts val="0"/>
                </a:spcBef>
              </a:pPr>
              <a:r>
                <a:rPr lang="en-US" kern="1000" spc="30" dirty="0" smtClean="0">
                  <a:solidFill>
                    <a:srgbClr val="505050"/>
                  </a:solidFill>
                  <a:cs typeface="Franklin Gothic Book"/>
                </a:rPr>
                <a:t>models</a:t>
              </a:r>
              <a:endParaRPr lang="en-US" kern="1000" spc="30" dirty="0">
                <a:solidFill>
                  <a:srgbClr val="505050"/>
                </a:solidFill>
                <a:cs typeface="Franklin Gothic Book"/>
              </a:endParaRPr>
            </a:p>
          </p:txBody>
        </p:sp>
      </p:grpSp>
    </p:spTree>
    <p:extLst>
      <p:ext uri="{BB962C8B-B14F-4D97-AF65-F5344CB8AC3E}">
        <p14:creationId xmlns:p14="http://schemas.microsoft.com/office/powerpoint/2010/main" val="1836921872"/>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Conclusion: Demonstration of the Methodology on the FEBA TRACE Model</a:t>
            </a:r>
            <a:endParaRPr lang="en-US" sz="2800" dirty="0"/>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smtClean="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r>
              <a:rPr lang="en-US" sz="2100" i="1" dirty="0" smtClean="0">
                <a:latin typeface="+mn-lt"/>
                <a:ea typeface="ヒラギノ角ゴ Pro W3"/>
                <a:cs typeface="ヒラギノ角ゴ Pro W3"/>
              </a:rPr>
              <a:t>)?</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27 initial</a:t>
            </a:r>
            <a:br>
              <a:rPr lang="en-US" sz="2000" b="1" kern="1000" spc="30" dirty="0" smtClean="0">
                <a:latin typeface="+mn-lt"/>
                <a:cs typeface="Franklin Gothic Book"/>
              </a:rPr>
            </a:br>
            <a:r>
              <a:rPr lang="en-US" sz="2000" kern="1000" spc="30" dirty="0" smtClean="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smtClean="0">
                <a:latin typeface="+mn-lt"/>
                <a:cs typeface="Franklin Gothic Book"/>
              </a:rPr>
              <a:t>12 influential</a:t>
            </a:r>
            <a:br>
              <a:rPr lang="en-US" sz="2000" b="1" kern="1000" spc="30" dirty="0" smtClean="0">
                <a:latin typeface="+mn-lt"/>
                <a:cs typeface="Franklin Gothic Book"/>
              </a:rPr>
            </a:br>
            <a:r>
              <a:rPr lang="en-US" sz="2000" kern="1000" spc="30" dirty="0" smtClean="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independent</a:t>
            </a:r>
            <a:br>
              <a:rPr lang="en-US" sz="2000" kern="1000" spc="30" dirty="0" smtClean="0">
                <a:latin typeface="+mn-lt"/>
                <a:cs typeface="Franklin Gothic Book"/>
              </a:rPr>
            </a:br>
            <a:r>
              <a:rPr lang="en-US" sz="2000" kern="1000" spc="30" dirty="0" smtClean="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smtClean="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smtClean="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4"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Narrower, correlated</a:t>
            </a:r>
            <a:br>
              <a:rPr lang="en-US" sz="2000" kern="1000" spc="30" dirty="0" smtClean="0">
                <a:latin typeface="+mn-lt"/>
                <a:cs typeface="Franklin Gothic Book"/>
              </a:rPr>
            </a:br>
            <a:r>
              <a:rPr lang="en-US" sz="2000" kern="1000" spc="30" dirty="0" smtClean="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16215" y="5589240"/>
            <a:ext cx="2592859"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Narrower posterior</a:t>
            </a:r>
            <a:br>
              <a:rPr lang="en-US" sz="2000" kern="1000" spc="30" dirty="0" smtClean="0">
                <a:latin typeface="+mn-lt"/>
                <a:cs typeface="Franklin Gothic Book"/>
              </a:rPr>
            </a:br>
            <a:r>
              <a:rPr lang="en-US" sz="2000" kern="1000" spc="30" dirty="0" smtClean="0">
                <a:latin typeface="+mn-lt"/>
                <a:cs typeface="Franklin Gothic Book"/>
              </a:rPr>
              <a:t>prediction uncertainties</a:t>
            </a:r>
            <a:r>
              <a:rPr lang="en-US" sz="2000" kern="1000" spc="30" dirty="0">
                <a:latin typeface="+mn-lt"/>
                <a:cs typeface="Franklin Gothic Book"/>
              </a:rPr>
              <a:t/>
            </a:r>
            <a:br>
              <a:rPr lang="en-US" sz="2000" kern="1000" spc="30" dirty="0">
                <a:latin typeface="+mn-lt"/>
                <a:cs typeface="Franklin Gothic Book"/>
              </a:rPr>
            </a:br>
            <a:r>
              <a:rPr lang="en-US" sz="2000" kern="1000" spc="30" dirty="0" smtClean="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smtClean="0">
                <a:latin typeface="+mn-lt"/>
                <a:cs typeface="Franklin Gothic Book"/>
              </a:rPr>
              <a:t>Wide prior</a:t>
            </a:r>
            <a:br>
              <a:rPr lang="en-US" sz="2000" kern="1000" spc="30" dirty="0" smtClean="0">
                <a:latin typeface="+mn-lt"/>
                <a:cs typeface="Franklin Gothic Book"/>
              </a:rPr>
            </a:br>
            <a:r>
              <a:rPr lang="en-US" sz="2000" kern="1000" spc="30" dirty="0" smtClean="0">
                <a:latin typeface="+mn-lt"/>
                <a:cs typeface="Franklin Gothic Book"/>
              </a:rPr>
              <a:t>prediction uncertainties</a:t>
            </a:r>
          </a:p>
        </p:txBody>
      </p:sp>
    </p:spTree>
    <p:extLst>
      <p:ext uri="{BB962C8B-B14F-4D97-AF65-F5344CB8AC3E}">
        <p14:creationId xmlns:p14="http://schemas.microsoft.com/office/powerpoint/2010/main" val="4236682365"/>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project\stars\workspace\RND\SB-RND-ACT-006-13\WD41\projects\temp\wd41-all\figures\defense\plotHitAndMiss_1.png"/>
          <p:cNvPicPr>
            <a:picLocks noChangeAspect="1" noChangeArrowheads="1"/>
          </p:cNvPicPr>
          <p:nvPr/>
        </p:nvPicPr>
        <p:blipFill rotWithShape="1">
          <a:blip r:embed="rId3">
            <a:extLst>
              <a:ext uri="{28A0092B-C50C-407E-A947-70E740481C1C}">
                <a14:useLocalDpi xmlns:a14="http://schemas.microsoft.com/office/drawing/2010/main" val="0"/>
              </a:ext>
            </a:extLst>
          </a:blip>
          <a:srcRect t="7963" b="3838"/>
          <a:stretch/>
        </p:blipFill>
        <p:spPr bwMode="auto">
          <a:xfrm>
            <a:off x="3548831" y="4115692"/>
            <a:ext cx="2895377" cy="25536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sz="2800" dirty="0" smtClean="0"/>
              <a:t>Future Work</a:t>
            </a:r>
            <a:endParaRPr lang="en-US" sz="2800" dirty="0"/>
          </a:p>
        </p:txBody>
      </p:sp>
      <p:sp>
        <p:nvSpPr>
          <p:cNvPr id="4" name="Rectangle: Rounded Corners 9"/>
          <p:cNvSpPr/>
          <p:nvPr/>
        </p:nvSpPr>
        <p:spPr bwMode="auto">
          <a:xfrm>
            <a:off x="818331" y="1549179"/>
            <a:ext cx="2160811" cy="6556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829426" y="4189265"/>
            <a:ext cx="2160811" cy="67190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pic>
        <p:nvPicPr>
          <p:cNvPr id="2051" name="Picture 3" descr="W:\project\stars\workspace\RND\SB-RND-ACT-006-13\WD41\projects\temp\wd41-all\figures\defense\plotHitAndMiss_2.png"/>
          <p:cNvPicPr>
            <a:picLocks noChangeAspect="1" noChangeArrowheads="1"/>
          </p:cNvPicPr>
          <p:nvPr/>
        </p:nvPicPr>
        <p:blipFill rotWithShape="1">
          <a:blip r:embed="rId4">
            <a:extLst>
              <a:ext uri="{28A0092B-C50C-407E-A947-70E740481C1C}">
                <a14:useLocalDpi xmlns:a14="http://schemas.microsoft.com/office/drawing/2010/main" val="0"/>
              </a:ext>
            </a:extLst>
          </a:blip>
          <a:srcRect t="7971" b="3761"/>
          <a:stretch/>
        </p:blipFill>
        <p:spPr bwMode="auto">
          <a:xfrm>
            <a:off x="6215647" y="4111810"/>
            <a:ext cx="2892857" cy="25534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251520" y="4865340"/>
            <a:ext cx="3528392"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smtClean="0">
                <a:ea typeface="ヒラギノ角ゴ Pro W3"/>
                <a:cs typeface="ヒラギノ角ゴ Pro W3"/>
              </a:rPr>
              <a:t>PCA </a:t>
            </a:r>
            <a:r>
              <a:rPr lang="en-US" sz="1800" dirty="0" smtClean="0">
                <a:ea typeface="ヒラギノ角ゴ Pro W3"/>
                <a:cs typeface="ヒラギノ角ゴ Pro W3"/>
              </a:rPr>
              <a:t>performed worse</a:t>
            </a:r>
            <a:br>
              <a:rPr lang="en-US" sz="1800" dirty="0" smtClean="0">
                <a:ea typeface="ヒラギノ角ゴ Pro W3"/>
                <a:cs typeface="ヒラギノ角ゴ Pro W3"/>
              </a:rPr>
            </a:br>
            <a:r>
              <a:rPr lang="en-US" sz="1800" dirty="0" smtClean="0">
                <a:ea typeface="ヒラギノ角ゴ Pro W3"/>
                <a:cs typeface="ヒラギノ角ゴ Pro W3"/>
              </a:rPr>
              <a:t>for reconstructing output with </a:t>
            </a:r>
            <a:br>
              <a:rPr lang="en-US" sz="1800" dirty="0" smtClean="0">
                <a:ea typeface="ヒラギノ角ゴ Pro W3"/>
                <a:cs typeface="ヒラギノ角ゴ Pro W3"/>
              </a:rPr>
            </a:br>
            <a:r>
              <a:rPr lang="en-US" sz="1800" dirty="0" smtClean="0">
                <a:ea typeface="ヒラギノ角ゴ Pro W3"/>
                <a:cs typeface="ヒラギノ角ゴ Pro W3"/>
              </a:rPr>
              <a:t>discontinuity.</a:t>
            </a:r>
            <a:br>
              <a:rPr lang="en-US" sz="1800" dirty="0" smtClean="0">
                <a:ea typeface="ヒラギノ角ゴ Pro W3"/>
                <a:cs typeface="ヒラギノ角ゴ Pro W3"/>
              </a:rPr>
            </a:br>
            <a:r>
              <a:rPr lang="en-US" sz="1800" dirty="0" smtClean="0">
                <a:ea typeface="ヒラギノ角ゴ Pro W3"/>
                <a:cs typeface="ヒラギノ角ゴ Pro W3"/>
              </a:rPr>
              <a:t>Need alternative</a:t>
            </a:r>
            <a:br>
              <a:rPr lang="en-US" sz="1800" dirty="0" smtClean="0">
                <a:ea typeface="ヒラギノ角ゴ Pro W3"/>
                <a:cs typeface="ヒラギノ角ゴ Pro W3"/>
              </a:rPr>
            </a:br>
            <a:r>
              <a:rPr lang="en-US" sz="1800" dirty="0" smtClean="0">
                <a:ea typeface="ヒラギノ角ゴ Pro W3"/>
                <a:cs typeface="ヒラギノ角ゴ Pro W3"/>
              </a:rPr>
              <a:t>dimension reduction method.</a:t>
            </a:r>
            <a:endParaRPr lang="en-US" sz="1800" dirty="0" smtClean="0">
              <a:ea typeface="ヒラギノ角ゴ Pro W3"/>
              <a:cs typeface="ヒラギノ角ゴ Pro W3"/>
            </a:endParaRPr>
          </a:p>
        </p:txBody>
      </p:sp>
      <p:sp>
        <p:nvSpPr>
          <p:cNvPr id="7" name="Oval 6"/>
          <p:cNvSpPr/>
          <p:nvPr/>
        </p:nvSpPr>
        <p:spPr bwMode="auto">
          <a:xfrm>
            <a:off x="4427984" y="5695342"/>
            <a:ext cx="1079872" cy="326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Oval 10"/>
          <p:cNvSpPr/>
          <p:nvPr/>
        </p:nvSpPr>
        <p:spPr bwMode="auto">
          <a:xfrm>
            <a:off x="6948264" y="5769360"/>
            <a:ext cx="1933152" cy="252027"/>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a:xfrm>
            <a:off x="4167930" y="4149080"/>
            <a:ext cx="1844230" cy="369332"/>
          </a:xfrm>
          <a:prstGeom prst="rect">
            <a:avLst/>
          </a:prstGeom>
        </p:spPr>
        <p:txBody>
          <a:bodyPr wrap="square">
            <a:spAutoFit/>
          </a:bodyPr>
          <a:lstStyle/>
          <a:p>
            <a:pPr marL="85725" lvl="1" algn="r"/>
            <a:r>
              <a:rPr lang="en-US" sz="1800" dirty="0" smtClean="0"/>
              <a:t>Better</a:t>
            </a:r>
            <a:endParaRPr lang="en-US" sz="1800" dirty="0"/>
          </a:p>
        </p:txBody>
      </p:sp>
      <p:sp>
        <p:nvSpPr>
          <p:cNvPr id="13" name="Rectangle 12"/>
          <p:cNvSpPr/>
          <p:nvPr/>
        </p:nvSpPr>
        <p:spPr>
          <a:xfrm>
            <a:off x="8172400" y="4158347"/>
            <a:ext cx="936104" cy="369332"/>
          </a:xfrm>
          <a:prstGeom prst="rect">
            <a:avLst/>
          </a:prstGeom>
        </p:spPr>
        <p:txBody>
          <a:bodyPr wrap="square">
            <a:spAutoFit/>
          </a:bodyPr>
          <a:lstStyle/>
          <a:p>
            <a:pPr marL="85725" lvl="1" algn="r"/>
            <a:r>
              <a:rPr lang="en-US" sz="1800" dirty="0" smtClean="0"/>
              <a:t>Worse</a:t>
            </a:r>
            <a:endParaRPr lang="en-US" sz="1800" dirty="0"/>
          </a:p>
        </p:txBody>
      </p:sp>
      <p:sp>
        <p:nvSpPr>
          <p:cNvPr id="14" name="Rectangle 3"/>
          <p:cNvSpPr txBox="1">
            <a:spLocks noChangeArrowheads="1"/>
          </p:cNvSpPr>
          <p:nvPr/>
        </p:nvSpPr>
        <p:spPr>
          <a:xfrm>
            <a:off x="251519" y="2344762"/>
            <a:ext cx="3528393"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smtClean="0">
                <a:ea typeface="ヒラギノ角ゴ Pro W3"/>
                <a:cs typeface="ヒラギノ角ゴ Pro W3"/>
              </a:rPr>
              <a:t>Non-sensitive parameters</a:t>
            </a:r>
            <a:br>
              <a:rPr lang="en-US" sz="1800" dirty="0" smtClean="0">
                <a:ea typeface="ヒラギノ角ゴ Pro W3"/>
                <a:cs typeface="ヒラギノ角ゴ Pro W3"/>
              </a:rPr>
            </a:br>
            <a:r>
              <a:rPr lang="en-US" sz="1800" dirty="0" smtClean="0">
                <a:ea typeface="ヒラギノ角ゴ Pro W3"/>
                <a:cs typeface="ヒラギノ角ゴ Pro W3"/>
              </a:rPr>
              <a:t>are</a:t>
            </a:r>
            <a:r>
              <a:rPr lang="en-US" sz="1800" dirty="0">
                <a:ea typeface="ヒラギノ角ゴ Pro W3"/>
                <a:cs typeface="ヒラギノ角ゴ Pro W3"/>
              </a:rPr>
              <a:t> </a:t>
            </a:r>
            <a:r>
              <a:rPr lang="en-US" sz="1800" dirty="0" smtClean="0">
                <a:ea typeface="ヒラギノ角ゴ Pro W3"/>
                <a:cs typeface="ヒラギノ角ゴ Pro W3"/>
              </a:rPr>
              <a:t>non-identifiable</a:t>
            </a:r>
          </a:p>
          <a:p>
            <a:pPr marL="179388" indent="-179388">
              <a:spcBef>
                <a:spcPts val="600"/>
              </a:spcBef>
            </a:pPr>
            <a:r>
              <a:rPr lang="en-US" sz="1800" dirty="0" smtClean="0">
                <a:ea typeface="ヒラギノ角ゴ Pro W3"/>
                <a:cs typeface="ヒラギノ角ゴ Pro W3"/>
              </a:rPr>
              <a:t>Highly sensitivity parameters</a:t>
            </a:r>
            <a:br>
              <a:rPr lang="en-US" sz="1800" dirty="0" smtClean="0">
                <a:ea typeface="ヒラギノ角ゴ Pro W3"/>
                <a:cs typeface="ヒラギノ角ゴ Pro W3"/>
              </a:rPr>
            </a:br>
            <a:r>
              <a:rPr lang="en-US" sz="1800" dirty="0" smtClean="0">
                <a:ea typeface="ヒラギノ角ゴ Pro W3"/>
                <a:cs typeface="ヒラギノ角ゴ Pro W3"/>
              </a:rPr>
              <a:t>are identifiable</a:t>
            </a:r>
          </a:p>
          <a:p>
            <a:pPr marL="179388" indent="-179388">
              <a:spcBef>
                <a:spcPts val="600"/>
              </a:spcBef>
            </a:pPr>
            <a:r>
              <a:rPr lang="en-US" sz="1800" dirty="0"/>
              <a:t>Unclear for parameters with intermediate </a:t>
            </a:r>
            <a:r>
              <a:rPr lang="en-US" sz="1800" dirty="0" smtClean="0"/>
              <a:t>sensitivity</a:t>
            </a:r>
            <a:endParaRPr lang="en-US" sz="1800" dirty="0" smtClean="0">
              <a:ea typeface="ヒラギノ角ゴ Pro W3"/>
              <a:cs typeface="ヒラギノ角ゴ Pro W3"/>
            </a:endParaRPr>
          </a:p>
        </p:txBody>
      </p:sp>
      <p:sp>
        <p:nvSpPr>
          <p:cNvPr id="15" name="Rectangle 3"/>
          <p:cNvSpPr txBox="1">
            <a:spLocks noChangeArrowheads="1"/>
          </p:cNvSpPr>
          <p:nvPr/>
        </p:nvSpPr>
        <p:spPr>
          <a:xfrm>
            <a:off x="4386448" y="1557338"/>
            <a:ext cx="3785952" cy="251973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smtClean="0">
                <a:ea typeface="ヒラギノ角ゴ Pro W3"/>
                <a:cs typeface="ヒラギノ角ゴ Pro W3"/>
              </a:rPr>
              <a:t>Need to establish a connection</a:t>
            </a:r>
            <a:br>
              <a:rPr lang="en-US" sz="2000" dirty="0" smtClean="0">
                <a:ea typeface="ヒラギノ角ゴ Pro W3"/>
                <a:cs typeface="ヒラギノ角ゴ Pro W3"/>
              </a:rPr>
            </a:br>
            <a:r>
              <a:rPr lang="en-US" sz="2000" dirty="0" smtClean="0">
                <a:ea typeface="ヒラギノ角ゴ Pro W3"/>
                <a:cs typeface="ヒラギノ角ゴ Pro W3"/>
              </a:rPr>
              <a:t>between GSA and identifiability.</a:t>
            </a:r>
          </a:p>
        </p:txBody>
      </p:sp>
    </p:spTree>
    <p:extLst>
      <p:ext uri="{BB962C8B-B14F-4D97-AF65-F5344CB8AC3E}">
        <p14:creationId xmlns:p14="http://schemas.microsoft.com/office/powerpoint/2010/main" val="4063976452"/>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Future </a:t>
            </a:r>
            <a:r>
              <a:rPr lang="en-US" sz="2800" dirty="0" smtClean="0"/>
              <a:t>Works</a:t>
            </a:r>
            <a:endParaRPr lang="en-US" sz="2800" dirty="0"/>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smtClean="0">
                <a:latin typeface="+mn-lt"/>
              </a:rPr>
              <a:t>216</a:t>
            </a:r>
            <a:endParaRPr lang="en-US" sz="1800" dirty="0">
              <a:latin typeface="+mn-lt"/>
            </a:endParaRP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smtClean="0">
                <a:latin typeface="+mn-lt"/>
              </a:rPr>
              <a:t>214</a:t>
            </a:r>
            <a:endParaRPr lang="en-US" sz="1800" dirty="0">
              <a:latin typeface="+mn-lt"/>
            </a:endParaRP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297311"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smtClean="0">
                <a:ea typeface="ヒラギノ角ゴ Pro W3"/>
                <a:cs typeface="ヒラギノ角ゴ Pro W3"/>
              </a:rPr>
              <a:t>How to summarize generic correlation structure of the posterior useful for downstream analysis? (Copula?)</a:t>
            </a:r>
            <a:endParaRPr lang="en-US" sz="1800" dirty="0" smtClean="0">
              <a:ea typeface="ヒラギノ角ゴ Pro W3"/>
              <a:cs typeface="ヒラギノ角ゴ Pro W3"/>
            </a:endParaRP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smtClean="0">
                <a:ea typeface="ヒラギノ角ゴ Pro W3"/>
                <a:cs typeface="ヒラギノ角ゴ Pro W3"/>
              </a:rPr>
              <a:t>Calibration was only done </a:t>
            </a:r>
            <a:br>
              <a:rPr lang="en-US" sz="1800" dirty="0" smtClean="0">
                <a:ea typeface="ヒラギノ角ゴ Pro W3"/>
                <a:cs typeface="ヒラギノ角ゴ Pro W3"/>
              </a:rPr>
            </a:br>
            <a:r>
              <a:rPr lang="en-US" sz="1800" dirty="0" smtClean="0">
                <a:ea typeface="ヒラギノ角ゴ Pro W3"/>
                <a:cs typeface="ヒラギノ角ゴ Pro W3"/>
              </a:rPr>
              <a:t>based on one dataset.</a:t>
            </a:r>
            <a:r>
              <a:rPr lang="en-US" sz="1800" dirty="0">
                <a:ea typeface="ヒラギノ角ゴ Pro W3"/>
                <a:cs typeface="ヒラギノ角ゴ Pro W3"/>
              </a:rPr>
              <a:t/>
            </a:r>
            <a:br>
              <a:rPr lang="en-US" sz="1800" dirty="0">
                <a:ea typeface="ヒラギノ角ゴ Pro W3"/>
                <a:cs typeface="ヒラギノ角ゴ Pro W3"/>
              </a:rPr>
            </a:br>
            <a:r>
              <a:rPr lang="en-US" sz="1800" dirty="0" smtClean="0">
                <a:ea typeface="ヒラギノ角ゴ Pro W3"/>
                <a:cs typeface="ヒラギノ角ゴ Pro W3"/>
              </a:rPr>
              <a:t>Error structure might differ,</a:t>
            </a:r>
            <a:br>
              <a:rPr lang="en-US" sz="1800" dirty="0" smtClean="0">
                <a:ea typeface="ヒラギノ角ゴ Pro W3"/>
                <a:cs typeface="ヒラギノ角ゴ Pro W3"/>
              </a:rPr>
            </a:br>
            <a:r>
              <a:rPr lang="en-US" sz="1800" dirty="0" smtClean="0">
                <a:ea typeface="ヒラギノ角ゴ Pro W3"/>
                <a:cs typeface="ヒラギノ角ゴ Pro W3"/>
              </a:rPr>
              <a:t>requires hierarchical formulation</a:t>
            </a:r>
          </a:p>
          <a:p>
            <a:pPr marL="179388" indent="-179388">
              <a:spcBef>
                <a:spcPts val="600"/>
              </a:spcBef>
            </a:pPr>
            <a:r>
              <a:rPr lang="en-US" sz="1800" dirty="0" smtClean="0">
                <a:ea typeface="ヒラギノ角ゴ Pro W3"/>
                <a:cs typeface="ヒラギノ角ゴ Pro W3"/>
              </a:rPr>
              <a:t>Sequential calibration against</a:t>
            </a:r>
            <a:br>
              <a:rPr lang="en-US" sz="1800" dirty="0" smtClean="0">
                <a:ea typeface="ヒラギノ角ゴ Pro W3"/>
                <a:cs typeface="ヒラギノ角ゴ Pro W3"/>
              </a:rPr>
            </a:br>
            <a:r>
              <a:rPr lang="en-US" sz="1800" dirty="0" smtClean="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smtClean="0">
                <a:latin typeface="+mn-lt"/>
              </a:rPr>
              <a:t>ACHILLES</a:t>
            </a:r>
            <a:endParaRPr lang="en-US" b="1" dirty="0">
              <a:latin typeface="+mn-lt"/>
            </a:endParaRP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smtClean="0">
                <a:latin typeface="+mn-lt"/>
              </a:rPr>
              <a:t>RBHT</a:t>
            </a:r>
            <a:endParaRPr lang="en-US" b="1" dirty="0">
              <a:latin typeface="+mn-lt"/>
            </a:endParaRP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smtClean="0">
                <a:latin typeface="+mn-lt"/>
              </a:rPr>
              <a:t>220</a:t>
            </a:r>
            <a:endParaRPr lang="en-US" sz="1800" dirty="0">
              <a:latin typeface="+mn-lt"/>
            </a:endParaRP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smtClean="0">
                <a:latin typeface="+mn-lt"/>
              </a:rPr>
              <a:t>222</a:t>
            </a:r>
            <a:endParaRPr lang="en-US" sz="1800" dirty="0">
              <a:latin typeface="+mn-lt"/>
            </a:endParaRP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smtClean="0">
                <a:latin typeface="+mn-lt"/>
              </a:rPr>
              <a:t>223</a:t>
            </a:r>
            <a:endParaRPr lang="en-US" sz="1800" dirty="0">
              <a:latin typeface="+mn-lt"/>
            </a:endParaRP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smtClean="0">
                <a:latin typeface="+mn-lt"/>
              </a:rPr>
              <a:t>218</a:t>
            </a:r>
            <a:endParaRPr lang="en-US" sz="1800" dirty="0">
              <a:latin typeface="+mn-lt"/>
            </a:endParaRP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smtClean="0">
                <a:latin typeface="+mn-lt"/>
              </a:rPr>
              <a:t>FEBA</a:t>
            </a:r>
            <a:endParaRPr lang="en-US" b="1" dirty="0">
              <a:latin typeface="+mn-lt"/>
            </a:endParaRPr>
          </a:p>
        </p:txBody>
      </p:sp>
    </p:spTree>
    <p:extLst>
      <p:ext uri="{BB962C8B-B14F-4D97-AF65-F5344CB8AC3E}">
        <p14:creationId xmlns:p14="http://schemas.microsoft.com/office/powerpoint/2010/main" val="3461311705"/>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p:spPr>
        <p:txBody>
          <a:bodyPr/>
          <a:lstStyle/>
          <a:p>
            <a:pPr marL="0" indent="0">
              <a:buNone/>
            </a:pPr>
            <a:r>
              <a:rPr lang="de-CH" b="1" dirty="0" err="1" smtClean="0"/>
              <a:t>Thank</a:t>
            </a:r>
            <a:r>
              <a:rPr lang="de-CH" b="1" dirty="0" smtClean="0"/>
              <a:t> </a:t>
            </a:r>
            <a:r>
              <a:rPr lang="de-CH" b="1" dirty="0" err="1" smtClean="0"/>
              <a:t>you</a:t>
            </a:r>
            <a:r>
              <a:rPr lang="de-CH" b="1" dirty="0" smtClean="0"/>
              <a:t> </a:t>
            </a:r>
            <a:r>
              <a:rPr lang="de-CH" b="1" dirty="0" err="1" smtClean="0"/>
              <a:t>for</a:t>
            </a:r>
            <a:r>
              <a:rPr lang="de-CH" b="1" dirty="0" smtClean="0"/>
              <a:t> </a:t>
            </a:r>
            <a:r>
              <a:rPr lang="de-CH" b="1" dirty="0" err="1" smtClean="0"/>
              <a:t>your</a:t>
            </a:r>
            <a:r>
              <a:rPr lang="de-CH" b="1" dirty="0" smtClean="0"/>
              <a:t> </a:t>
            </a:r>
            <a:r>
              <a:rPr lang="de-CH" b="1" dirty="0" err="1" smtClean="0"/>
              <a:t>attention</a:t>
            </a:r>
            <a:r>
              <a:rPr lang="de-CH" b="1" dirty="0" smtClean="0"/>
              <a:t>.</a:t>
            </a:r>
          </a:p>
          <a:p>
            <a:pPr marL="0" indent="0">
              <a:buNone/>
            </a:pPr>
            <a:r>
              <a:rPr lang="de-CH" b="1" dirty="0" err="1" smtClean="0"/>
              <a:t>My</a:t>
            </a:r>
            <a:r>
              <a:rPr lang="de-CH" b="1" dirty="0" smtClean="0"/>
              <a:t> </a:t>
            </a:r>
            <a:r>
              <a:rPr lang="de-CH" b="1" dirty="0" err="1"/>
              <a:t>s</a:t>
            </a:r>
            <a:r>
              <a:rPr lang="de-CH" b="1" dirty="0" err="1" smtClean="0"/>
              <a:t>incere</a:t>
            </a:r>
            <a:r>
              <a:rPr lang="de-CH" b="1" dirty="0" smtClean="0"/>
              <a:t> </a:t>
            </a:r>
            <a:r>
              <a:rPr lang="de-CH" b="1" dirty="0" err="1"/>
              <a:t>g</a:t>
            </a:r>
            <a:r>
              <a:rPr lang="de-CH" b="1" dirty="0" err="1" smtClean="0"/>
              <a:t>ratitude</a:t>
            </a:r>
            <a:r>
              <a:rPr lang="de-CH" b="1" dirty="0" smtClean="0"/>
              <a:t> </a:t>
            </a:r>
            <a:r>
              <a:rPr lang="de-CH" b="1" dirty="0" err="1" smtClean="0"/>
              <a:t>to</a:t>
            </a:r>
            <a:r>
              <a:rPr lang="de-CH" b="1" dirty="0" smtClean="0"/>
              <a:t>:</a:t>
            </a:r>
          </a:p>
          <a:p>
            <a:pPr marL="0" indent="0">
              <a:buNone/>
            </a:pPr>
            <a:endParaRPr lang="de-CH" dirty="0" smtClean="0"/>
          </a:p>
          <a:p>
            <a:r>
              <a:rPr lang="de-CH" dirty="0" smtClean="0"/>
              <a:t>Prof. A. Pautz</a:t>
            </a:r>
          </a:p>
          <a:p>
            <a:r>
              <a:rPr lang="de-CH" dirty="0" smtClean="0"/>
              <a:t>Mr. O. Zerkak</a:t>
            </a:r>
          </a:p>
          <a:p>
            <a:r>
              <a:rPr lang="de-CH" dirty="0" smtClean="0"/>
              <a:t>Dr. G. Perret</a:t>
            </a:r>
          </a:p>
          <a:p>
            <a:r>
              <a:rPr lang="de-CH" dirty="0" smtClean="0"/>
              <a:t>Mr. </a:t>
            </a:r>
            <a:r>
              <a:rPr lang="de-CH" dirty="0" err="1" smtClean="0"/>
              <a:t>Ph</a:t>
            </a:r>
            <a:r>
              <a:rPr lang="de-CH" dirty="0" smtClean="0"/>
              <a:t>. Jacquemoud</a:t>
            </a:r>
          </a:p>
          <a:p>
            <a:r>
              <a:rPr lang="de-CH" dirty="0" smtClean="0"/>
              <a:t>Dr. M. Hursin</a:t>
            </a:r>
          </a:p>
          <a:p>
            <a:r>
              <a:rPr lang="de-CH" dirty="0" smtClean="0"/>
              <a:t>Dr. D. Rochman</a:t>
            </a:r>
          </a:p>
          <a:p>
            <a:r>
              <a:rPr lang="de-CH" dirty="0" smtClean="0"/>
              <a:t>Mr. H. Ferroukhi</a:t>
            </a:r>
          </a:p>
          <a:p>
            <a:r>
              <a:rPr lang="de-CH" dirty="0" smtClean="0"/>
              <a:t>Other </a:t>
            </a:r>
            <a:r>
              <a:rPr lang="de-CH" dirty="0" err="1" smtClean="0"/>
              <a:t>members</a:t>
            </a:r>
            <a:r>
              <a:rPr lang="de-CH" dirty="0" smtClean="0"/>
              <a:t> </a:t>
            </a:r>
            <a:r>
              <a:rPr lang="de-CH" dirty="0" err="1" smtClean="0"/>
              <a:t>of</a:t>
            </a:r>
            <a:r>
              <a:rPr lang="de-CH" dirty="0" smtClean="0"/>
              <a:t> STARS</a:t>
            </a:r>
          </a:p>
          <a:p>
            <a:endParaRPr lang="de-CH" dirty="0" smtClean="0"/>
          </a:p>
          <a:p>
            <a:pPr marL="0" indent="0">
              <a:buNone/>
            </a:pPr>
            <a:r>
              <a:rPr lang="de-CH" dirty="0" smtClean="0"/>
              <a:t>The </a:t>
            </a:r>
            <a:r>
              <a:rPr lang="de-CH" dirty="0" err="1" smtClean="0"/>
              <a:t>jury</a:t>
            </a:r>
            <a:r>
              <a:rPr lang="de-CH" dirty="0" smtClean="0"/>
              <a:t> </a:t>
            </a:r>
            <a:r>
              <a:rPr lang="de-CH" dirty="0" err="1" smtClean="0"/>
              <a:t>members</a:t>
            </a:r>
            <a:r>
              <a:rPr lang="de-CH" dirty="0" smtClean="0"/>
              <a:t>:</a:t>
            </a:r>
            <a:endParaRPr lang="de-CH" dirty="0"/>
          </a:p>
          <a:p>
            <a:r>
              <a:rPr lang="de-CH" dirty="0"/>
              <a:t>Dr. J. </a:t>
            </a:r>
            <a:r>
              <a:rPr lang="de-CH" dirty="0" err="1"/>
              <a:t>Baccou</a:t>
            </a:r>
            <a:endParaRPr lang="de-CH" dirty="0"/>
          </a:p>
          <a:p>
            <a:r>
              <a:rPr lang="de-CH" dirty="0" smtClean="0"/>
              <a:t>Prof. R. </a:t>
            </a:r>
            <a:r>
              <a:rPr lang="de-CH" dirty="0" err="1" smtClean="0"/>
              <a:t>Houdr</a:t>
            </a:r>
            <a:r>
              <a:rPr lang="de-CH" dirty="0" err="1" smtClean="0">
                <a:cs typeface="Times New Roman"/>
              </a:rPr>
              <a:t>é</a:t>
            </a:r>
            <a:endParaRPr lang="de-CH" dirty="0" smtClean="0"/>
          </a:p>
          <a:p>
            <a:r>
              <a:rPr lang="de-CH" dirty="0" smtClean="0"/>
              <a:t>Prof. B. Sudret</a:t>
            </a:r>
          </a:p>
          <a:p>
            <a:r>
              <a:rPr lang="de-CH" dirty="0"/>
              <a:t>Dr. W. </a:t>
            </a:r>
            <a:r>
              <a:rPr lang="de-CH" dirty="0" smtClean="0"/>
              <a:t>Zwermann</a:t>
            </a:r>
            <a:endParaRPr lang="de-CH" dirty="0"/>
          </a:p>
          <a:p>
            <a:endParaRPr lang="de-CH" dirty="0" smtClean="0"/>
          </a:p>
        </p:txBody>
      </p:sp>
      <p:sp>
        <p:nvSpPr>
          <p:cNvPr id="2" name="Rectangle 1"/>
          <p:cNvSpPr/>
          <p:nvPr/>
        </p:nvSpPr>
        <p:spPr bwMode="auto">
          <a:xfrm>
            <a:off x="4859338" y="5517232"/>
            <a:ext cx="4291111" cy="1080418"/>
          </a:xfrm>
          <a:prstGeom prst="rect">
            <a:avLst/>
          </a:prstGeom>
          <a:solidFill>
            <a:srgbClr val="E5E5E5">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Additional acknowledgments:</a:t>
            </a:r>
          </a:p>
          <a:p>
            <a:pPr marL="180975" indent="-95250">
              <a:buFont typeface="Arial" panose="020B0604020202020204" pitchFamily="34" charset="0"/>
              <a:buChar char="•"/>
            </a:pPr>
            <a:r>
              <a:rPr lang="de-CH" dirty="0">
                <a:latin typeface="+mn-lt"/>
              </a:rPr>
              <a:t>Swiss Federal </a:t>
            </a:r>
            <a:r>
              <a:rPr lang="de-CH" dirty="0" err="1">
                <a:latin typeface="+mn-lt"/>
              </a:rPr>
              <a:t>Nuclear</a:t>
            </a:r>
            <a:r>
              <a:rPr lang="de-CH" dirty="0">
                <a:latin typeface="+mn-lt"/>
              </a:rPr>
              <a:t> </a:t>
            </a:r>
            <a:r>
              <a:rPr lang="de-CH" dirty="0" err="1">
                <a:latin typeface="+mn-lt"/>
              </a:rPr>
              <a:t>Safety</a:t>
            </a:r>
            <a:r>
              <a:rPr lang="de-CH" dirty="0">
                <a:latin typeface="+mn-lt"/>
              </a:rPr>
              <a:t> </a:t>
            </a:r>
            <a:r>
              <a:rPr lang="de-CH" dirty="0" err="1">
                <a:latin typeface="+mn-lt"/>
              </a:rPr>
              <a:t>Inspectorat</a:t>
            </a:r>
            <a:r>
              <a:rPr lang="de-CH" dirty="0">
                <a:latin typeface="+mn-lt"/>
              </a:rPr>
              <a:t> (ENSI)</a:t>
            </a:r>
          </a:p>
          <a:p>
            <a:pPr marL="180975" indent="-95250">
              <a:buFont typeface="Arial" panose="020B0604020202020204" pitchFamily="34" charset="0"/>
              <a:buChar char="•"/>
            </a:pPr>
            <a:r>
              <a:rPr lang="de-CH" dirty="0">
                <a:latin typeface="+mn-lt"/>
              </a:rPr>
              <a:t>Swiss Federal Office </a:t>
            </a:r>
            <a:r>
              <a:rPr lang="de-CH" dirty="0" err="1">
                <a:latin typeface="+mn-lt"/>
              </a:rPr>
              <a:t>of</a:t>
            </a:r>
            <a:r>
              <a:rPr lang="de-CH" dirty="0">
                <a:latin typeface="+mn-lt"/>
              </a:rPr>
              <a:t> </a:t>
            </a:r>
            <a:r>
              <a:rPr lang="de-CH" dirty="0" err="1">
                <a:latin typeface="+mn-lt"/>
              </a:rPr>
              <a:t>Energy</a:t>
            </a:r>
            <a:r>
              <a:rPr lang="de-CH" dirty="0">
                <a:latin typeface="+mn-lt"/>
              </a:rPr>
              <a:t> (BFM)</a:t>
            </a:r>
          </a:p>
        </p:txBody>
      </p:sp>
    </p:spTree>
    <p:extLst>
      <p:ext uri="{BB962C8B-B14F-4D97-AF65-F5344CB8AC3E}">
        <p14:creationId xmlns:p14="http://schemas.microsoft.com/office/powerpoint/2010/main" val="3497052268"/>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r>
              <a:rPr lang="en-US" dirty="0"/>
              <a:t>: </a:t>
            </a:r>
            <a:r>
              <a:rPr lang="en-US" dirty="0" smtClean="0"/>
              <a:t>Calibration without Model Bias Term</a:t>
            </a:r>
            <a:br>
              <a:rPr lang="en-US" dirty="0" smtClean="0"/>
            </a:br>
            <a:r>
              <a:rPr lang="en-US" dirty="0" smtClean="0"/>
              <a:t>Uncertainty propagation on FEBA Test No. 216</a:t>
            </a:r>
            <a:endParaRPr lang="en-US" dirty="0"/>
          </a:p>
        </p:txBody>
      </p:sp>
      <p:pic>
        <p:nvPicPr>
          <p:cNvPr id="3077" name="Picture 5" descr="W:\project\stars\workspace\RND\SB-RND-ACT-006-13\WD41\projects\temp\wd41-all\figures\defense\figures\plotTraceUQPosteriorAllNoDiscNoBCTC2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1556792"/>
            <a:ext cx="6408711" cy="262921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W:\project\stars\workspace\RND\SB-RND-ACT-006-13\WD41\projects\temp\wd41-all\figures\defense\figures\plotTraceUQPosteriorAllNoDiscNoBCCO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7" y="4176762"/>
            <a:ext cx="2464867" cy="246486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047743" y="3910205"/>
            <a:ext cx="6188553"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latin typeface="+mn-lt"/>
                <a:cs typeface="Franklin Gothic Book"/>
              </a:rPr>
              <a:t>Time [s]</a:t>
            </a:r>
          </a:p>
        </p:txBody>
      </p:sp>
      <p:sp>
        <p:nvSpPr>
          <p:cNvPr id="48" name="TextBox 47"/>
          <p:cNvSpPr txBox="1"/>
          <p:nvPr/>
        </p:nvSpPr>
        <p:spPr>
          <a:xfrm rot="16200000">
            <a:off x="-164427" y="2621235"/>
            <a:ext cx="201580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Clad Temperature [K]</a:t>
            </a:r>
          </a:p>
        </p:txBody>
      </p:sp>
      <p:sp>
        <p:nvSpPr>
          <p:cNvPr id="49" name="TextBox 48"/>
          <p:cNvSpPr txBox="1"/>
          <p:nvPr/>
        </p:nvSpPr>
        <p:spPr>
          <a:xfrm>
            <a:off x="1189691" y="6358477"/>
            <a:ext cx="2030754"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smtClean="0">
                <a:latin typeface="+mn-lt"/>
                <a:cs typeface="Franklin Gothic Book"/>
              </a:rPr>
              <a:t>Time [s]</a:t>
            </a:r>
          </a:p>
        </p:txBody>
      </p:sp>
      <p:sp>
        <p:nvSpPr>
          <p:cNvPr id="50" name="TextBox 49"/>
          <p:cNvSpPr txBox="1"/>
          <p:nvPr/>
        </p:nvSpPr>
        <p:spPr>
          <a:xfrm rot="16200000">
            <a:off x="-155341" y="5024758"/>
            <a:ext cx="201580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smtClean="0">
                <a:latin typeface="+mn-lt"/>
                <a:cs typeface="Franklin Gothic Book"/>
              </a:rPr>
              <a:t>Liquid Carryover [kg]</a:t>
            </a:r>
          </a:p>
        </p:txBody>
      </p:sp>
      <p:sp>
        <p:nvSpPr>
          <p:cNvPr id="51" name="Rectangle 50"/>
          <p:cNvSpPr/>
          <p:nvPr/>
        </p:nvSpPr>
        <p:spPr>
          <a:xfrm>
            <a:off x="7236296" y="2257941"/>
            <a:ext cx="1872779" cy="1006429"/>
          </a:xfrm>
          <a:prstGeom prst="rect">
            <a:avLst/>
          </a:prstGeom>
        </p:spPr>
        <p:txBody>
          <a:bodyPr wrap="square" anchor="ctr">
            <a:spAutoFit/>
          </a:bodyPr>
          <a:lstStyle/>
          <a:p>
            <a:pPr>
              <a:lnSpc>
                <a:spcPct val="110000"/>
              </a:lnSpc>
              <a:spcBef>
                <a:spcPts val="0"/>
              </a:spcBef>
            </a:pPr>
            <a:r>
              <a:rPr lang="en-US" sz="1800" b="1" kern="1000" spc="30" dirty="0">
                <a:solidFill>
                  <a:srgbClr val="505050"/>
                </a:solidFill>
                <a:latin typeface="+mn-lt"/>
                <a:cs typeface="Franklin Gothic Book"/>
              </a:rPr>
              <a:t>S</a:t>
            </a:r>
            <a:r>
              <a:rPr lang="en-US" sz="1800" b="1" kern="1000" spc="30" dirty="0" smtClean="0">
                <a:solidFill>
                  <a:srgbClr val="505050"/>
                </a:solidFill>
                <a:latin typeface="+mn-lt"/>
                <a:cs typeface="Franklin Gothic Book"/>
              </a:rPr>
              <a:t>ignificant effect at the top of the assembly</a:t>
            </a:r>
            <a:endParaRPr lang="en-US" sz="1800" b="1" kern="1000" spc="30" dirty="0">
              <a:solidFill>
                <a:srgbClr val="505050"/>
              </a:solidFill>
              <a:latin typeface="+mn-lt"/>
              <a:cs typeface="Franklin Gothic Book"/>
            </a:endParaRPr>
          </a:p>
        </p:txBody>
      </p:sp>
      <p:sp>
        <p:nvSpPr>
          <p:cNvPr id="52" name="Rectangle 51"/>
          <p:cNvSpPr/>
          <p:nvPr/>
        </p:nvSpPr>
        <p:spPr>
          <a:xfrm>
            <a:off x="3220445" y="4566144"/>
            <a:ext cx="2503683" cy="1311128"/>
          </a:xfrm>
          <a:prstGeom prst="rect">
            <a:avLst/>
          </a:prstGeom>
        </p:spPr>
        <p:txBody>
          <a:bodyPr wrap="square">
            <a:spAutoFit/>
          </a:bodyPr>
          <a:lstStyle/>
          <a:p>
            <a:pPr>
              <a:lnSpc>
                <a:spcPct val="110000"/>
              </a:lnSpc>
              <a:spcBef>
                <a:spcPts val="0"/>
              </a:spcBef>
            </a:pPr>
            <a:r>
              <a:rPr lang="en-US" sz="1800" b="1" kern="1000" spc="30" dirty="0" smtClean="0">
                <a:solidFill>
                  <a:srgbClr val="505050"/>
                </a:solidFill>
                <a:latin typeface="+mn-lt"/>
                <a:cs typeface="Franklin Gothic Book"/>
              </a:rPr>
              <a:t>Allowing large change to parameters</a:t>
            </a:r>
            <a:br>
              <a:rPr lang="en-US" sz="1800" b="1" kern="1000" spc="30" dirty="0" smtClean="0">
                <a:solidFill>
                  <a:srgbClr val="505050"/>
                </a:solidFill>
                <a:latin typeface="+mn-lt"/>
                <a:cs typeface="Franklin Gothic Book"/>
              </a:rPr>
            </a:br>
            <a:r>
              <a:rPr lang="en-US" sz="1800" b="1" kern="1000" spc="30" dirty="0" smtClean="0">
                <a:solidFill>
                  <a:srgbClr val="505050"/>
                </a:solidFill>
                <a:latin typeface="+mn-lt"/>
                <a:cs typeface="Franklin Gothic Book"/>
              </a:rPr>
              <a:t>improve prediction on the liquid carryover </a:t>
            </a:r>
            <a:endParaRPr lang="en-US" sz="1800" b="1" kern="1000" spc="30" dirty="0">
              <a:solidFill>
                <a:srgbClr val="505050"/>
              </a:solidFill>
              <a:latin typeface="+mn-lt"/>
              <a:cs typeface="Franklin Gothic Book"/>
            </a:endParaRPr>
          </a:p>
        </p:txBody>
      </p:sp>
      <p:sp>
        <p:nvSpPr>
          <p:cNvPr id="53" name="Rectangle 52"/>
          <p:cNvSpPr/>
          <p:nvPr/>
        </p:nvSpPr>
        <p:spPr bwMode="auto">
          <a:xfrm>
            <a:off x="644420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4" name="Rectangle 53"/>
          <p:cNvSpPr/>
          <p:nvPr/>
        </p:nvSpPr>
        <p:spPr bwMode="auto">
          <a:xfrm>
            <a:off x="644420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5" name="Rectangle 54"/>
          <p:cNvSpPr/>
          <p:nvPr/>
        </p:nvSpPr>
        <p:spPr bwMode="auto">
          <a:xfrm>
            <a:off x="644420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TextBox 55"/>
          <p:cNvSpPr txBox="1"/>
          <p:nvPr/>
        </p:nvSpPr>
        <p:spPr>
          <a:xfrm>
            <a:off x="680424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Prior</a:t>
            </a:r>
          </a:p>
        </p:txBody>
      </p:sp>
      <p:sp>
        <p:nvSpPr>
          <p:cNvPr id="57" name="TextBox 56"/>
          <p:cNvSpPr txBox="1"/>
          <p:nvPr/>
        </p:nvSpPr>
        <p:spPr>
          <a:xfrm>
            <a:off x="680424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Correlated</a:t>
            </a:r>
          </a:p>
        </p:txBody>
      </p:sp>
      <p:sp>
        <p:nvSpPr>
          <p:cNvPr id="58" name="TextBox 57"/>
          <p:cNvSpPr txBox="1"/>
          <p:nvPr/>
        </p:nvSpPr>
        <p:spPr>
          <a:xfrm>
            <a:off x="680424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smtClean="0">
                <a:latin typeface="+mn-lt"/>
                <a:cs typeface="Franklin Gothic Book"/>
              </a:rPr>
              <a:t>Posterior, Independent</a:t>
            </a:r>
          </a:p>
        </p:txBody>
      </p:sp>
      <p:sp>
        <p:nvSpPr>
          <p:cNvPr id="59" name="TextBox 58"/>
          <p:cNvSpPr txBox="1"/>
          <p:nvPr/>
        </p:nvSpPr>
        <p:spPr>
          <a:xfrm>
            <a:off x="1331640" y="1844824"/>
            <a:ext cx="1888805" cy="310883"/>
          </a:xfrm>
          <a:prstGeom prst="rect">
            <a:avLst/>
          </a:prstGeom>
          <a:noFill/>
        </p:spPr>
        <p:txBody>
          <a:bodyPr wrap="none" lIns="0" tIns="0" rIns="0" bIns="0" rtlCol="0" anchor="ctr">
            <a:noAutofit/>
          </a:bodyPr>
          <a:lstStyle/>
          <a:p>
            <a:pPr algn="r">
              <a:lnSpc>
                <a:spcPct val="110000"/>
              </a:lnSpc>
              <a:spcBef>
                <a:spcPts val="0"/>
              </a:spcBef>
            </a:pPr>
            <a:r>
              <a:rPr lang="en-US" kern="1000" spc="30" dirty="0" smtClean="0">
                <a:latin typeface="+mn-lt"/>
                <a:cs typeface="Franklin Gothic Book"/>
              </a:rPr>
              <a:t>Middle assembly</a:t>
            </a:r>
          </a:p>
        </p:txBody>
      </p:sp>
      <p:sp>
        <p:nvSpPr>
          <p:cNvPr id="60" name="TextBox 59"/>
          <p:cNvSpPr txBox="1"/>
          <p:nvPr/>
        </p:nvSpPr>
        <p:spPr>
          <a:xfrm>
            <a:off x="5292080" y="1841782"/>
            <a:ext cx="1888805" cy="310883"/>
          </a:xfrm>
          <a:prstGeom prst="rect">
            <a:avLst/>
          </a:prstGeom>
          <a:noFill/>
        </p:spPr>
        <p:txBody>
          <a:bodyPr wrap="none" lIns="0" tIns="0" rIns="0" bIns="0" rtlCol="0" anchor="ctr">
            <a:noAutofit/>
          </a:bodyPr>
          <a:lstStyle/>
          <a:p>
            <a:pPr algn="r">
              <a:lnSpc>
                <a:spcPct val="110000"/>
              </a:lnSpc>
              <a:spcBef>
                <a:spcPts val="0"/>
              </a:spcBef>
            </a:pPr>
            <a:r>
              <a:rPr lang="en-US" kern="1000" spc="30" dirty="0" smtClean="0">
                <a:latin typeface="+mn-lt"/>
                <a:cs typeface="Franklin Gothic Book"/>
              </a:rPr>
              <a:t>Top assembly</a:t>
            </a:r>
          </a:p>
        </p:txBody>
      </p:sp>
    </p:spTree>
    <p:extLst>
      <p:ext uri="{BB962C8B-B14F-4D97-AF65-F5344CB8AC3E}">
        <p14:creationId xmlns:p14="http://schemas.microsoft.com/office/powerpoint/2010/main" val="109545548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9" name="Picture 3" descr="W:\project\stars\workspace\RND\SB-RND-ACT-006-13\WD41\projects\temp\wd41-all\figures\defense\figures\plotIllustrateCornerPl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257" y="1900981"/>
            <a:ext cx="6858000" cy="44799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Visualizing Multi-dimensional Posterior:</a:t>
            </a:r>
            <a:br>
              <a:rPr lang="en-US" dirty="0" smtClean="0"/>
            </a:br>
            <a:r>
              <a:rPr lang="en-US" dirty="0" smtClean="0"/>
              <a:t>How to read a </a:t>
            </a:r>
            <a:r>
              <a:rPr lang="en-US" i="1" dirty="0" smtClean="0"/>
              <a:t>corner</a:t>
            </a:r>
            <a:r>
              <a:rPr lang="en-US" dirty="0" smtClean="0"/>
              <a:t> plot?</a:t>
            </a:r>
            <a:endParaRPr lang="en-US" dirty="0"/>
          </a:p>
        </p:txBody>
      </p:sp>
      <p:grpSp>
        <p:nvGrpSpPr>
          <p:cNvPr id="5" name="Group 4"/>
          <p:cNvGrpSpPr/>
          <p:nvPr/>
        </p:nvGrpSpPr>
        <p:grpSpPr>
          <a:xfrm>
            <a:off x="2097111" y="1844824"/>
            <a:ext cx="6923568" cy="4612248"/>
            <a:chOff x="2097111" y="1844824"/>
            <a:chExt cx="6923568" cy="4612248"/>
          </a:xfrm>
        </p:grpSpPr>
        <p:sp>
          <p:nvSpPr>
            <p:cNvPr id="9" name="Rectangle 8"/>
            <p:cNvSpPr/>
            <p:nvPr/>
          </p:nvSpPr>
          <p:spPr bwMode="auto">
            <a:xfrm>
              <a:off x="2097111" y="1844824"/>
              <a:ext cx="1440160" cy="863674"/>
            </a:xfrm>
            <a:prstGeom prst="rect">
              <a:avLst/>
            </a:prstGeom>
            <a:solidFill>
              <a:srgbClr val="969696">
                <a:alpha val="60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bwMode="auto">
            <a:xfrm>
              <a:off x="3537271" y="2708498"/>
              <a:ext cx="1368152" cy="864096"/>
            </a:xfrm>
            <a:prstGeom prst="rect">
              <a:avLst/>
            </a:prstGeom>
            <a:solidFill>
              <a:srgbClr val="969696">
                <a:alpha val="60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Rectangle 12"/>
            <p:cNvSpPr/>
            <p:nvPr/>
          </p:nvSpPr>
          <p:spPr bwMode="auto">
            <a:xfrm>
              <a:off x="4905423" y="3572594"/>
              <a:ext cx="1371752" cy="936104"/>
            </a:xfrm>
            <a:prstGeom prst="rect">
              <a:avLst/>
            </a:prstGeom>
            <a:solidFill>
              <a:srgbClr val="969696">
                <a:alpha val="60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Rectangle 13"/>
            <p:cNvSpPr/>
            <p:nvPr/>
          </p:nvSpPr>
          <p:spPr bwMode="auto">
            <a:xfrm>
              <a:off x="6277175" y="4508698"/>
              <a:ext cx="1371752" cy="974187"/>
            </a:xfrm>
            <a:prstGeom prst="rect">
              <a:avLst/>
            </a:prstGeom>
            <a:solidFill>
              <a:srgbClr val="969696">
                <a:alpha val="60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bwMode="auto">
            <a:xfrm>
              <a:off x="7648927" y="5482885"/>
              <a:ext cx="1371752" cy="974187"/>
            </a:xfrm>
            <a:prstGeom prst="rect">
              <a:avLst/>
            </a:prstGeom>
            <a:solidFill>
              <a:srgbClr val="969696">
                <a:alpha val="60000"/>
              </a:srgb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grpSp>
        <p:nvGrpSpPr>
          <p:cNvPr id="11" name="Group 10"/>
          <p:cNvGrpSpPr/>
          <p:nvPr/>
        </p:nvGrpSpPr>
        <p:grpSpPr>
          <a:xfrm>
            <a:off x="2185257" y="2708498"/>
            <a:ext cx="5551816" cy="3748574"/>
            <a:chOff x="1259632" y="2636912"/>
            <a:chExt cx="5551816" cy="3748574"/>
          </a:xfrm>
          <a:solidFill>
            <a:srgbClr val="969696">
              <a:alpha val="25000"/>
            </a:srgbClr>
          </a:solidFill>
        </p:grpSpPr>
        <p:sp>
          <p:nvSpPr>
            <p:cNvPr id="16" name="Rectangle 15"/>
            <p:cNvSpPr/>
            <p:nvPr/>
          </p:nvSpPr>
          <p:spPr bwMode="auto">
            <a:xfrm>
              <a:off x="1259632" y="2636912"/>
              <a:ext cx="1440160" cy="864096"/>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bwMode="auto">
            <a:xfrm>
              <a:off x="1259632" y="3496816"/>
              <a:ext cx="1440160" cy="940296"/>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Rectangle 17"/>
            <p:cNvSpPr/>
            <p:nvPr/>
          </p:nvSpPr>
          <p:spPr bwMode="auto">
            <a:xfrm>
              <a:off x="1259632" y="4437111"/>
              <a:ext cx="1440160" cy="974187"/>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18"/>
            <p:cNvSpPr/>
            <p:nvPr/>
          </p:nvSpPr>
          <p:spPr bwMode="auto">
            <a:xfrm>
              <a:off x="1259632" y="5411298"/>
              <a:ext cx="1440160" cy="974188"/>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bwMode="auto">
            <a:xfrm>
              <a:off x="2699792" y="3501008"/>
              <a:ext cx="1368152" cy="936104"/>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p:cNvSpPr/>
            <p:nvPr/>
          </p:nvSpPr>
          <p:spPr bwMode="auto">
            <a:xfrm>
              <a:off x="2699792" y="4437112"/>
              <a:ext cx="1368152" cy="974186"/>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p:cNvSpPr/>
            <p:nvPr/>
          </p:nvSpPr>
          <p:spPr bwMode="auto">
            <a:xfrm>
              <a:off x="2699792" y="5411298"/>
              <a:ext cx="1368152" cy="974188"/>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Rectangle 22"/>
            <p:cNvSpPr/>
            <p:nvPr/>
          </p:nvSpPr>
          <p:spPr bwMode="auto">
            <a:xfrm>
              <a:off x="4073241" y="5411298"/>
              <a:ext cx="1366455" cy="974188"/>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Rectangle 23"/>
            <p:cNvSpPr/>
            <p:nvPr/>
          </p:nvSpPr>
          <p:spPr bwMode="auto">
            <a:xfrm>
              <a:off x="5439696" y="5423360"/>
              <a:ext cx="1371752" cy="962126"/>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ectangle 25"/>
            <p:cNvSpPr/>
            <p:nvPr/>
          </p:nvSpPr>
          <p:spPr bwMode="auto">
            <a:xfrm>
              <a:off x="4073240" y="4435768"/>
              <a:ext cx="1366455" cy="987591"/>
            </a:xfrm>
            <a:prstGeom prst="rect">
              <a:avLst/>
            </a:prstGeom>
            <a:grp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grpSp>
      <p:sp>
        <p:nvSpPr>
          <p:cNvPr id="30" name="TextBox 29"/>
          <p:cNvSpPr txBox="1"/>
          <p:nvPr/>
        </p:nvSpPr>
        <p:spPr>
          <a:xfrm>
            <a:off x="2257264" y="5052302"/>
            <a:ext cx="3911551"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Bivariate </a:t>
            </a:r>
            <a:r>
              <a:rPr lang="en-US" sz="2400" b="1" kern="1000" spc="30" dirty="0" err="1" smtClean="0">
                <a:latin typeface="+mn-lt"/>
                <a:cs typeface="Franklin Gothic Book"/>
              </a:rPr>
              <a:t>Marginals</a:t>
            </a:r>
            <a:endParaRPr lang="en-US" sz="2400" b="1" kern="1000" spc="30" dirty="0" smtClean="0">
              <a:latin typeface="+mn-lt"/>
              <a:cs typeface="Franklin Gothic Book"/>
            </a:endParaRPr>
          </a:p>
        </p:txBody>
      </p:sp>
      <p:sp>
        <p:nvSpPr>
          <p:cNvPr id="32" name="Isosceles Triangle 31"/>
          <p:cNvSpPr/>
          <p:nvPr/>
        </p:nvSpPr>
        <p:spPr bwMode="auto">
          <a:xfrm>
            <a:off x="6277525" y="253397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p:cNvSpPr/>
          <p:nvPr/>
        </p:nvSpPr>
        <p:spPr bwMode="auto">
          <a:xfrm>
            <a:off x="6168815" y="368205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3"/>
          <p:cNvCxnSpPr>
            <a:endCxn id="32" idx="1"/>
          </p:cNvCxnSpPr>
          <p:nvPr/>
        </p:nvCxnSpPr>
        <p:spPr bwMode="auto">
          <a:xfrm rot="5400000" flipH="1" flipV="1">
            <a:off x="5688282" y="3067997"/>
            <a:ext cx="1100800" cy="13973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3" name="Rectangle 42"/>
          <p:cNvSpPr/>
          <p:nvPr/>
        </p:nvSpPr>
        <p:spPr>
          <a:xfrm>
            <a:off x="6368921" y="2134539"/>
            <a:ext cx="2811591" cy="1006429"/>
          </a:xfrm>
          <a:prstGeom prst="rect">
            <a:avLst/>
          </a:prstGeom>
        </p:spPr>
        <p:txBody>
          <a:bodyPr wrap="square">
            <a:spAutoFit/>
          </a:bodyPr>
          <a:lstStyle/>
          <a:p>
            <a:pPr marL="179388" indent="-179388">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Projection into one axis</a:t>
            </a:r>
          </a:p>
          <a:p>
            <a:pPr marL="179388" indent="-179388">
              <a:lnSpc>
                <a:spcPct val="110000"/>
              </a:lnSpc>
              <a:spcBef>
                <a:spcPts val="0"/>
              </a:spcBef>
              <a:buFont typeface="Arial" panose="020B0604020202020204" pitchFamily="34" charset="0"/>
              <a:buChar char="•"/>
            </a:pPr>
            <a:r>
              <a:rPr lang="en-US" sz="1800" b="1" kern="1000" spc="30" dirty="0" smtClean="0">
                <a:solidFill>
                  <a:srgbClr val="505050"/>
                </a:solidFill>
                <a:latin typeface="+mn-lt"/>
                <a:cs typeface="Franklin Gothic Book"/>
              </a:rPr>
              <a:t>Visualize the uncertainty of a parameter</a:t>
            </a:r>
            <a:endParaRPr lang="en-US" sz="1800" b="1" kern="1000" spc="30" dirty="0">
              <a:solidFill>
                <a:srgbClr val="505050"/>
              </a:solidFill>
              <a:latin typeface="+mn-lt"/>
              <a:cs typeface="Franklin Gothic Book"/>
            </a:endParaRPr>
          </a:p>
        </p:txBody>
      </p:sp>
      <p:sp>
        <p:nvSpPr>
          <p:cNvPr id="45" name="Isosceles Triangle 44"/>
          <p:cNvSpPr/>
          <p:nvPr/>
        </p:nvSpPr>
        <p:spPr bwMode="auto">
          <a:xfrm>
            <a:off x="2061156" y="514208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6" name="Isosceles Triangle 45"/>
          <p:cNvSpPr/>
          <p:nvPr/>
        </p:nvSpPr>
        <p:spPr bwMode="auto">
          <a:xfrm>
            <a:off x="1042988" y="4636197"/>
            <a:ext cx="124101" cy="106984"/>
          </a:xfrm>
          <a:prstGeom prst="triangle">
            <a:avLst/>
          </a:prstGeom>
          <a:solidFill>
            <a:schemeClr val="bg1">
              <a:alpha val="7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Rectangle 51"/>
          <p:cNvSpPr/>
          <p:nvPr/>
        </p:nvSpPr>
        <p:spPr>
          <a:xfrm>
            <a:off x="11887" y="2708920"/>
            <a:ext cx="3513496" cy="1311128"/>
          </a:xfrm>
          <a:prstGeom prst="rect">
            <a:avLst/>
          </a:prstGeom>
          <a:solidFill>
            <a:schemeClr val="bg1">
              <a:alpha val="70000"/>
            </a:schemeClr>
          </a:solidFill>
        </p:spPr>
        <p:txBody>
          <a:bodyPr wrap="square">
            <a:spAutoFit/>
          </a:bodyPr>
          <a:lstStyle/>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Joint plot of two parameters</a:t>
            </a:r>
          </a:p>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Visualize pairwise correlations</a:t>
            </a:r>
          </a:p>
          <a:p>
            <a:pPr marL="179388" indent="-179388">
              <a:lnSpc>
                <a:spcPct val="110000"/>
              </a:lnSpc>
              <a:spcBef>
                <a:spcPts val="0"/>
              </a:spcBef>
              <a:buFont typeface="Arial" panose="020B0604020202020204" pitchFamily="34" charset="0"/>
              <a:buChar char="•"/>
            </a:pPr>
            <a:r>
              <a:rPr lang="en-US" sz="1750" b="1" kern="1000" spc="30" dirty="0" smtClean="0">
                <a:solidFill>
                  <a:srgbClr val="505050"/>
                </a:solidFill>
                <a:latin typeface="+mn-lt"/>
                <a:cs typeface="Franklin Gothic Book"/>
              </a:rPr>
              <a:t>Lighter color = high </a:t>
            </a:r>
            <a:r>
              <a:rPr lang="en-US" sz="1750" b="1" kern="1000" spc="30" dirty="0" err="1" smtClean="0">
                <a:solidFill>
                  <a:srgbClr val="505050"/>
                </a:solidFill>
                <a:latin typeface="+mn-lt"/>
                <a:cs typeface="Franklin Gothic Book"/>
              </a:rPr>
              <a:t>concent</a:t>
            </a:r>
            <a:r>
              <a:rPr lang="en-US" sz="1750" b="1" kern="1000" spc="30" dirty="0" smtClean="0">
                <a:solidFill>
                  <a:srgbClr val="505050"/>
                </a:solidFill>
                <a:latin typeface="+mn-lt"/>
                <a:cs typeface="Franklin Gothic Book"/>
              </a:rPr>
              <a:t>. </a:t>
            </a:r>
            <a:br>
              <a:rPr lang="en-US" sz="1750" b="1" kern="1000" spc="30" dirty="0" smtClean="0">
                <a:solidFill>
                  <a:srgbClr val="505050"/>
                </a:solidFill>
                <a:latin typeface="+mn-lt"/>
                <a:cs typeface="Franklin Gothic Book"/>
              </a:rPr>
            </a:br>
            <a:r>
              <a:rPr lang="en-US" sz="1750" b="1" kern="1000" spc="30" dirty="0" smtClean="0">
                <a:solidFill>
                  <a:srgbClr val="505050"/>
                </a:solidFill>
                <a:latin typeface="+mn-lt"/>
                <a:cs typeface="Franklin Gothic Book"/>
              </a:rPr>
              <a:t>of samples</a:t>
            </a:r>
            <a:endParaRPr lang="en-US" sz="1750" b="1" kern="1000" spc="30" dirty="0">
              <a:solidFill>
                <a:srgbClr val="505050"/>
              </a:solidFill>
              <a:latin typeface="+mn-lt"/>
              <a:cs typeface="Franklin Gothic Book"/>
            </a:endParaRPr>
          </a:p>
        </p:txBody>
      </p:sp>
      <p:sp>
        <p:nvSpPr>
          <p:cNvPr id="50" name="TextBox 49"/>
          <p:cNvSpPr txBox="1"/>
          <p:nvPr/>
        </p:nvSpPr>
        <p:spPr>
          <a:xfrm>
            <a:off x="2257265" y="2060848"/>
            <a:ext cx="1296144" cy="457200"/>
          </a:xfrm>
          <a:prstGeom prst="rect">
            <a:avLst/>
          </a:prstGeom>
          <a:noFill/>
        </p:spPr>
        <p:txBody>
          <a:bodyPr wrap="none" lIns="0" tIns="0" rIns="0" bIns="0" rtlCol="0">
            <a:noAutofit/>
          </a:bodyPr>
          <a:lstStyle/>
          <a:p>
            <a:pPr algn="ctr">
              <a:lnSpc>
                <a:spcPct val="110000"/>
              </a:lnSpc>
              <a:spcBef>
                <a:spcPts val="0"/>
              </a:spcBef>
            </a:pPr>
            <a:r>
              <a:rPr lang="en-US" kern="1000" spc="30" dirty="0" smtClean="0">
                <a:latin typeface="+mn-lt"/>
                <a:cs typeface="Franklin Gothic Book"/>
              </a:rPr>
              <a:t>Parameter 1</a:t>
            </a:r>
          </a:p>
        </p:txBody>
      </p:sp>
      <p:sp>
        <p:nvSpPr>
          <p:cNvPr id="54" name="TextBox 53"/>
          <p:cNvSpPr txBox="1"/>
          <p:nvPr/>
        </p:nvSpPr>
        <p:spPr>
          <a:xfrm>
            <a:off x="3625417" y="2924944"/>
            <a:ext cx="1368152" cy="457200"/>
          </a:xfrm>
          <a:prstGeom prst="rect">
            <a:avLst/>
          </a:prstGeom>
          <a:noFill/>
        </p:spPr>
        <p:txBody>
          <a:bodyPr wrap="none" lIns="0" tIns="0" rIns="0" bIns="0" rtlCol="0">
            <a:noAutofit/>
          </a:bodyPr>
          <a:lstStyle/>
          <a:p>
            <a:pPr algn="ctr">
              <a:lnSpc>
                <a:spcPct val="110000"/>
              </a:lnSpc>
              <a:spcBef>
                <a:spcPts val="0"/>
              </a:spcBef>
            </a:pPr>
            <a:r>
              <a:rPr lang="en-US" kern="1000" spc="30" dirty="0" smtClean="0">
                <a:latin typeface="+mn-lt"/>
                <a:cs typeface="Franklin Gothic Book"/>
              </a:rPr>
              <a:t>Parameter 2</a:t>
            </a:r>
          </a:p>
        </p:txBody>
      </p:sp>
      <p:sp>
        <p:nvSpPr>
          <p:cNvPr id="55" name="TextBox 54"/>
          <p:cNvSpPr txBox="1"/>
          <p:nvPr/>
        </p:nvSpPr>
        <p:spPr>
          <a:xfrm>
            <a:off x="4998866" y="3861048"/>
            <a:ext cx="1368152" cy="457200"/>
          </a:xfrm>
          <a:prstGeom prst="rect">
            <a:avLst/>
          </a:prstGeom>
          <a:noFill/>
        </p:spPr>
        <p:txBody>
          <a:bodyPr wrap="none" lIns="0" tIns="0" rIns="0" bIns="0" rtlCol="0">
            <a:noAutofit/>
          </a:bodyPr>
          <a:lstStyle/>
          <a:p>
            <a:pPr algn="ctr">
              <a:lnSpc>
                <a:spcPct val="110000"/>
              </a:lnSpc>
              <a:spcBef>
                <a:spcPts val="0"/>
              </a:spcBef>
            </a:pPr>
            <a:r>
              <a:rPr lang="en-US" kern="1000" spc="30" dirty="0" smtClean="0">
                <a:latin typeface="+mn-lt"/>
                <a:cs typeface="Franklin Gothic Book"/>
              </a:rPr>
              <a:t>Parameter 3</a:t>
            </a:r>
          </a:p>
        </p:txBody>
      </p:sp>
      <p:sp>
        <p:nvSpPr>
          <p:cNvPr id="56" name="TextBox 55"/>
          <p:cNvSpPr txBox="1"/>
          <p:nvPr/>
        </p:nvSpPr>
        <p:spPr>
          <a:xfrm>
            <a:off x="6368921" y="4725144"/>
            <a:ext cx="1368152" cy="457200"/>
          </a:xfrm>
          <a:prstGeom prst="rect">
            <a:avLst/>
          </a:prstGeom>
          <a:noFill/>
        </p:spPr>
        <p:txBody>
          <a:bodyPr wrap="none" lIns="0" tIns="0" rIns="0" bIns="0" rtlCol="0">
            <a:noAutofit/>
          </a:bodyPr>
          <a:lstStyle/>
          <a:p>
            <a:pPr algn="ctr">
              <a:lnSpc>
                <a:spcPct val="110000"/>
              </a:lnSpc>
              <a:spcBef>
                <a:spcPts val="0"/>
              </a:spcBef>
            </a:pPr>
            <a:r>
              <a:rPr lang="en-US" kern="1000" spc="30" dirty="0" smtClean="0">
                <a:latin typeface="+mn-lt"/>
                <a:cs typeface="Franklin Gothic Book"/>
              </a:rPr>
              <a:t>Parameter 4</a:t>
            </a:r>
          </a:p>
        </p:txBody>
      </p:sp>
      <p:sp>
        <p:nvSpPr>
          <p:cNvPr id="31" name="TextBox 30"/>
          <p:cNvSpPr txBox="1"/>
          <p:nvPr/>
        </p:nvSpPr>
        <p:spPr>
          <a:xfrm rot="2187747">
            <a:off x="4187493" y="3877945"/>
            <a:ext cx="4180064" cy="360462"/>
          </a:xfrm>
          <a:prstGeom prst="rect">
            <a:avLst/>
          </a:prstGeom>
          <a:solidFill>
            <a:schemeClr val="bg1">
              <a:alpha val="60000"/>
            </a:schemeClr>
          </a:solidFill>
        </p:spPr>
        <p:txBody>
          <a:bodyPr wrap="none" lIns="0" tIns="0" rIns="0" bIns="0" rtlCol="0" anchor="ctr">
            <a:noAutofit/>
          </a:bodyPr>
          <a:lstStyle/>
          <a:p>
            <a:pPr algn="ctr">
              <a:lnSpc>
                <a:spcPct val="110000"/>
              </a:lnSpc>
              <a:spcBef>
                <a:spcPts val="0"/>
              </a:spcBef>
            </a:pPr>
            <a:r>
              <a:rPr lang="en-US" sz="2400" b="1" kern="1000" spc="30" dirty="0" smtClean="0">
                <a:latin typeface="+mn-lt"/>
                <a:cs typeface="Franklin Gothic Book"/>
              </a:rPr>
              <a:t>Univariate </a:t>
            </a:r>
            <a:r>
              <a:rPr lang="en-US" sz="2400" b="1" kern="1000" spc="30" dirty="0" err="1" smtClean="0">
                <a:latin typeface="+mn-lt"/>
                <a:cs typeface="Franklin Gothic Book"/>
              </a:rPr>
              <a:t>Marginals</a:t>
            </a:r>
            <a:endParaRPr lang="en-US" sz="2400" b="1" kern="1000" spc="30" dirty="0" smtClean="0">
              <a:latin typeface="+mn-lt"/>
              <a:cs typeface="Franklin Gothic Book"/>
            </a:endParaRPr>
          </a:p>
        </p:txBody>
      </p:sp>
      <p:sp>
        <p:nvSpPr>
          <p:cNvPr id="57" name="TextBox 56"/>
          <p:cNvSpPr txBox="1"/>
          <p:nvPr/>
        </p:nvSpPr>
        <p:spPr>
          <a:xfrm>
            <a:off x="7737073" y="5636096"/>
            <a:ext cx="1368152" cy="457200"/>
          </a:xfrm>
          <a:prstGeom prst="rect">
            <a:avLst/>
          </a:prstGeom>
          <a:noFill/>
        </p:spPr>
        <p:txBody>
          <a:bodyPr wrap="none" lIns="0" tIns="0" rIns="0" bIns="0" rtlCol="0">
            <a:noAutofit/>
          </a:bodyPr>
          <a:lstStyle/>
          <a:p>
            <a:pPr algn="ctr">
              <a:lnSpc>
                <a:spcPct val="110000"/>
              </a:lnSpc>
              <a:spcBef>
                <a:spcPts val="0"/>
              </a:spcBef>
            </a:pPr>
            <a:r>
              <a:rPr lang="en-US" kern="1000" spc="30" dirty="0" smtClean="0">
                <a:latin typeface="+mn-lt"/>
                <a:cs typeface="Franklin Gothic Book"/>
              </a:rPr>
              <a:t>Parameter 5</a:t>
            </a:r>
          </a:p>
        </p:txBody>
      </p:sp>
      <mc:AlternateContent xmlns:mc="http://schemas.openxmlformats.org/markup-compatibility/2006" xmlns:a14="http://schemas.microsoft.com/office/drawing/2010/main">
        <mc:Choice Requires="a14">
          <p:sp>
            <p:nvSpPr>
              <p:cNvPr id="60" name="Rectangle 59"/>
              <p:cNvSpPr/>
              <p:nvPr/>
            </p:nvSpPr>
            <p:spPr>
              <a:xfrm>
                <a:off x="6368921" y="3140968"/>
                <a:ext cx="2811591" cy="8188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𝑝</m:t>
                      </m:r>
                      <m:d>
                        <m:dPr>
                          <m:ctrlPr>
                            <a:rPr lang="en-US" sz="1800" b="0" i="1" smtClean="0">
                              <a:latin typeface="Cambria Math"/>
                            </a:rPr>
                          </m:ctrlPr>
                        </m:dPr>
                        <m:e>
                          <m:sSub>
                            <m:sSubPr>
                              <m:ctrlPr>
                                <a:rPr lang="en-US" sz="1800" b="0" i="1" smtClean="0">
                                  <a:latin typeface="Cambria Math"/>
                                </a:rPr>
                              </m:ctrlPr>
                            </m:sSubPr>
                            <m:e>
                              <m:r>
                                <a:rPr lang="en-US" sz="1800" b="0" i="1" smtClean="0">
                                  <a:latin typeface="Cambria Math"/>
                                </a:rPr>
                                <m:t>𝑥</m:t>
                              </m:r>
                            </m:e>
                            <m:sub>
                              <m:r>
                                <a:rPr lang="en-US" sz="1800" b="0" i="1" smtClean="0">
                                  <a:latin typeface="Cambria Math"/>
                                </a:rPr>
                                <m:t>𝑑</m:t>
                              </m:r>
                            </m:sub>
                          </m:sSub>
                        </m:e>
                      </m:d>
                      <m:r>
                        <a:rPr lang="en-US" sz="1800" b="0" i="1" smtClean="0">
                          <a:latin typeface="Cambria Math"/>
                        </a:rPr>
                        <m:t>=</m:t>
                      </m:r>
                      <m:nary>
                        <m:naryPr>
                          <m:limLoc m:val="undOvr"/>
                          <m:subHide m:val="on"/>
                          <m:supHide m:val="on"/>
                          <m:ctrlPr>
                            <a:rPr lang="en-US" sz="1800" b="0" i="1" smtClean="0">
                              <a:latin typeface="Cambria Math"/>
                            </a:rPr>
                          </m:ctrlPr>
                        </m:naryPr>
                        <m:sub/>
                        <m:sup/>
                        <m:e>
                          <m:r>
                            <a:rPr lang="en-US" sz="1800" b="0" i="1" smtClean="0">
                              <a:latin typeface="Cambria Math"/>
                            </a:rPr>
                            <m:t>𝑝</m:t>
                          </m:r>
                          <m:d>
                            <m:dPr>
                              <m:ctrlPr>
                                <a:rPr lang="en-US" sz="1800" b="0" i="1" smtClean="0">
                                  <a:latin typeface="Cambria Math"/>
                                </a:rPr>
                              </m:ctrlPr>
                            </m:dPr>
                            <m:e>
                              <m:r>
                                <a:rPr lang="en-US" sz="1800" b="1" i="1" smtClean="0">
                                  <a:latin typeface="Cambria Math"/>
                                </a:rPr>
                                <m:t>𝒙</m:t>
                              </m:r>
                            </m:e>
                          </m:d>
                          <m:r>
                            <a:rPr lang="en-US" sz="1800" b="0" i="1" smtClean="0">
                              <a:latin typeface="Cambria Math"/>
                            </a:rPr>
                            <m:t>𝑑</m:t>
                          </m:r>
                          <m:sSub>
                            <m:sSubPr>
                              <m:ctrlPr>
                                <a:rPr lang="en-US" sz="1800" b="0" i="1" smtClean="0">
                                  <a:latin typeface="Cambria Math"/>
                                </a:rPr>
                              </m:ctrlPr>
                            </m:sSubPr>
                            <m:e>
                              <m:r>
                                <a:rPr lang="en-US" sz="1800" b="1" i="1" smtClean="0">
                                  <a:latin typeface="Cambria Math"/>
                                </a:rPr>
                                <m:t>𝒙</m:t>
                              </m:r>
                            </m:e>
                            <m:sub>
                              <m:r>
                                <a:rPr lang="en-US" sz="1800" b="0" i="1" smtClean="0">
                                  <a:latin typeface="Cambria Math"/>
                                </a:rPr>
                                <m:t>~</m:t>
                              </m:r>
                              <m:r>
                                <a:rPr lang="en-US" sz="1800" b="0" i="1" smtClean="0">
                                  <a:latin typeface="Cambria Math"/>
                                </a:rPr>
                                <m:t>𝑑</m:t>
                              </m:r>
                            </m:sub>
                          </m:sSub>
                        </m:e>
                      </m:nary>
                    </m:oMath>
                  </m:oMathPara>
                </a14:m>
                <a:endParaRPr lang="en-US" sz="1800" dirty="0"/>
              </a:p>
            </p:txBody>
          </p:sp>
        </mc:Choice>
        <mc:Fallback xmlns="">
          <p:sp>
            <p:nvSpPr>
              <p:cNvPr id="60" name="Rectangle 59"/>
              <p:cNvSpPr>
                <a:spLocks noRot="1" noChangeAspect="1" noMove="1" noResize="1" noEditPoints="1" noAdjustHandles="1" noChangeArrowheads="1" noChangeShapeType="1" noTextEdit="1"/>
              </p:cNvSpPr>
              <p:nvPr/>
            </p:nvSpPr>
            <p:spPr>
              <a:xfrm>
                <a:off x="6368921" y="3140968"/>
                <a:ext cx="2811591" cy="818879"/>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1" y="4026546"/>
                <a:ext cx="3525384" cy="818879"/>
              </a:xfrm>
              <a:prstGeom prst="rect">
                <a:avLst/>
              </a:prstGeom>
              <a:solidFill>
                <a:schemeClr val="bg1">
                  <a:alpha val="7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𝑝</m:t>
                      </m:r>
                      <m:d>
                        <m:dPr>
                          <m:ctrlPr>
                            <a:rPr lang="en-US" sz="1800" b="0" i="1" smtClean="0">
                              <a:latin typeface="Cambria Math"/>
                            </a:rPr>
                          </m:ctrlPr>
                        </m:dPr>
                        <m:e>
                          <m:sSub>
                            <m:sSubPr>
                              <m:ctrlPr>
                                <a:rPr lang="en-US" sz="1800" i="1">
                                  <a:latin typeface="Cambria Math"/>
                                </a:rPr>
                              </m:ctrlPr>
                            </m:sSubPr>
                            <m:e>
                              <m:r>
                                <a:rPr lang="en-US" sz="1800" i="1">
                                  <a:latin typeface="Cambria Math"/>
                                </a:rPr>
                                <m:t>𝑥</m:t>
                              </m:r>
                            </m:e>
                            <m:sub>
                              <m:sSub>
                                <m:sSubPr>
                                  <m:ctrlPr>
                                    <a:rPr lang="en-US" sz="1800" i="1">
                                      <a:latin typeface="Cambria Math"/>
                                    </a:rPr>
                                  </m:ctrlPr>
                                </m:sSubPr>
                                <m:e>
                                  <m:r>
                                    <a:rPr lang="en-US" sz="1800" i="1">
                                      <a:latin typeface="Cambria Math"/>
                                    </a:rPr>
                                    <m:t>𝑑</m:t>
                                  </m:r>
                                </m:e>
                                <m:sub>
                                  <m:r>
                                    <a:rPr lang="en-US" sz="1800" b="0" i="1" smtClean="0">
                                      <a:latin typeface="Cambria Math"/>
                                    </a:rPr>
                                    <m:t>1</m:t>
                                  </m:r>
                                </m:sub>
                              </m:sSub>
                            </m:sub>
                          </m:sSub>
                          <m:r>
                            <a:rPr lang="en-US" sz="1800" b="0" i="1" smtClean="0">
                              <a:latin typeface="Cambria Math"/>
                            </a:rPr>
                            <m:t>,</m:t>
                          </m:r>
                          <m:sSub>
                            <m:sSubPr>
                              <m:ctrlPr>
                                <a:rPr lang="en-US" sz="1800" b="0" i="1" smtClean="0">
                                  <a:latin typeface="Cambria Math"/>
                                </a:rPr>
                              </m:ctrlPr>
                            </m:sSubPr>
                            <m:e>
                              <m:r>
                                <a:rPr lang="en-US" sz="1800" b="0" i="1" smtClean="0">
                                  <a:latin typeface="Cambria Math"/>
                                </a:rPr>
                                <m:t>𝑥</m:t>
                              </m:r>
                            </m:e>
                            <m:sub>
                              <m:sSub>
                                <m:sSubPr>
                                  <m:ctrlPr>
                                    <a:rPr lang="en-US" sz="1800" b="0" i="1" smtClean="0">
                                      <a:latin typeface="Cambria Math"/>
                                    </a:rPr>
                                  </m:ctrlPr>
                                </m:sSubPr>
                                <m:e>
                                  <m:r>
                                    <a:rPr lang="en-US" sz="1800" b="0" i="1" smtClean="0">
                                      <a:latin typeface="Cambria Math"/>
                                    </a:rPr>
                                    <m:t>𝑑</m:t>
                                  </m:r>
                                </m:e>
                                <m:sub>
                                  <m:r>
                                    <a:rPr lang="en-US" sz="1800" b="0" i="1" smtClean="0">
                                      <a:latin typeface="Cambria Math"/>
                                    </a:rPr>
                                    <m:t>2</m:t>
                                  </m:r>
                                </m:sub>
                              </m:sSub>
                            </m:sub>
                          </m:sSub>
                        </m:e>
                      </m:d>
                      <m:r>
                        <a:rPr lang="en-US" sz="1800" b="0" i="1" smtClean="0">
                          <a:latin typeface="Cambria Math"/>
                        </a:rPr>
                        <m:t>=</m:t>
                      </m:r>
                      <m:nary>
                        <m:naryPr>
                          <m:limLoc m:val="undOvr"/>
                          <m:subHide m:val="on"/>
                          <m:supHide m:val="on"/>
                          <m:ctrlPr>
                            <a:rPr lang="en-US" sz="1800" b="0" i="1" smtClean="0">
                              <a:latin typeface="Cambria Math"/>
                            </a:rPr>
                          </m:ctrlPr>
                        </m:naryPr>
                        <m:sub/>
                        <m:sup/>
                        <m:e>
                          <m:r>
                            <a:rPr lang="en-US" sz="1800" b="0" i="1" smtClean="0">
                              <a:latin typeface="Cambria Math"/>
                            </a:rPr>
                            <m:t>𝑝</m:t>
                          </m:r>
                          <m:d>
                            <m:dPr>
                              <m:ctrlPr>
                                <a:rPr lang="en-US" sz="1800" b="0" i="1" smtClean="0">
                                  <a:latin typeface="Cambria Math"/>
                                </a:rPr>
                              </m:ctrlPr>
                            </m:dPr>
                            <m:e>
                              <m:r>
                                <a:rPr lang="en-US" sz="1800" b="1" i="1" smtClean="0">
                                  <a:latin typeface="Cambria Math"/>
                                </a:rPr>
                                <m:t>𝒙</m:t>
                              </m:r>
                            </m:e>
                          </m:d>
                          <m:r>
                            <a:rPr lang="en-US" sz="1800" b="0" i="1" smtClean="0">
                              <a:latin typeface="Cambria Math"/>
                            </a:rPr>
                            <m:t>𝑑</m:t>
                          </m:r>
                          <m:sSub>
                            <m:sSubPr>
                              <m:ctrlPr>
                                <a:rPr lang="en-US" sz="1800" b="0" i="1" smtClean="0">
                                  <a:latin typeface="Cambria Math"/>
                                </a:rPr>
                              </m:ctrlPr>
                            </m:sSubPr>
                            <m:e>
                              <m:r>
                                <a:rPr lang="en-US" sz="1800" b="1" i="1" smtClean="0">
                                  <a:latin typeface="Cambria Math"/>
                                </a:rPr>
                                <m:t>𝒙</m:t>
                              </m:r>
                            </m:e>
                            <m:sub>
                              <m:r>
                                <a:rPr lang="en-US" sz="1800" b="0" i="1" smtClean="0">
                                  <a:latin typeface="Cambria Math"/>
                                </a:rPr>
                                <m:t>~</m:t>
                              </m:r>
                              <m:sSub>
                                <m:sSubPr>
                                  <m:ctrlPr>
                                    <a:rPr lang="en-US" sz="1800" b="0" i="1" smtClean="0">
                                      <a:latin typeface="Cambria Math"/>
                                    </a:rPr>
                                  </m:ctrlPr>
                                </m:sSubPr>
                                <m:e>
                                  <m:r>
                                    <a:rPr lang="en-US" sz="1800" b="0" i="1" smtClean="0">
                                      <a:latin typeface="Cambria Math"/>
                                    </a:rPr>
                                    <m:t>𝑑</m:t>
                                  </m:r>
                                </m:e>
                                <m:sub>
                                  <m:r>
                                    <a:rPr lang="en-US" sz="1800" b="0" i="1" smtClean="0">
                                      <a:latin typeface="Cambria Math"/>
                                    </a:rPr>
                                    <m:t>1,2</m:t>
                                  </m:r>
                                </m:sub>
                              </m:sSub>
                            </m:sub>
                          </m:sSub>
                        </m:e>
                      </m:nary>
                    </m:oMath>
                  </m:oMathPara>
                </a14:m>
                <a:endParaRPr lang="en-US" sz="1800" dirty="0"/>
              </a:p>
            </p:txBody>
          </p:sp>
        </mc:Choice>
        <mc:Fallback xmlns="">
          <p:sp>
            <p:nvSpPr>
              <p:cNvPr id="63" name="Rectangle 62"/>
              <p:cNvSpPr>
                <a:spLocks noRot="1" noChangeAspect="1" noMove="1" noResize="1" noEditPoints="1" noAdjustHandles="1" noChangeArrowheads="1" noChangeShapeType="1" noTextEdit="1"/>
              </p:cNvSpPr>
              <p:nvPr/>
            </p:nvSpPr>
            <p:spPr>
              <a:xfrm>
                <a:off x="-1" y="4026546"/>
                <a:ext cx="3525384" cy="818879"/>
              </a:xfrm>
              <a:prstGeom prst="rect">
                <a:avLst/>
              </a:prstGeom>
              <a:blipFill rotWithShape="1">
                <a:blip r:embed="rId4"/>
                <a:stretch>
                  <a:fillRect/>
                </a:stretch>
              </a:blipFill>
            </p:spPr>
            <p:txBody>
              <a:bodyPr/>
              <a:lstStyle/>
              <a:p>
                <a:r>
                  <a:rPr lang="en-US">
                    <a:noFill/>
                  </a:rPr>
                  <a:t> </a:t>
                </a:r>
              </a:p>
            </p:txBody>
          </p:sp>
        </mc:Fallback>
      </mc:AlternateContent>
      <p:cxnSp>
        <p:nvCxnSpPr>
          <p:cNvPr id="47" name="Elbow Connector 46"/>
          <p:cNvCxnSpPr>
            <a:stCxn id="46" idx="3"/>
            <a:endCxn id="45" idx="1"/>
          </p:cNvCxnSpPr>
          <p:nvPr/>
        </p:nvCxnSpPr>
        <p:spPr bwMode="auto">
          <a:xfrm rot="16200000" flipH="1">
            <a:off x="1372411" y="4475809"/>
            <a:ext cx="452398" cy="98714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426408351"/>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Uncertainty in </a:t>
            </a:r>
            <a:br>
              <a:rPr lang="en-US" dirty="0" smtClean="0"/>
            </a:br>
            <a:r>
              <a:rPr lang="en-US" dirty="0" smtClean="0"/>
              <a:t>Physical Model Parameters</a:t>
            </a:r>
            <a:endParaRPr lang="en-US" dirty="0"/>
          </a:p>
        </p:txBody>
      </p:sp>
      <p:pic>
        <p:nvPicPr>
          <p:cNvPr id="22" name="Picture 4" descr="C:\Users\wicaksono_d\Desktop\npic\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557339"/>
            <a:ext cx="2449919" cy="33838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wicaksono_d\Desktop\Untitl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231" y="1557338"/>
            <a:ext cx="2387626" cy="33838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wicaksono_d\Desktop\Untitled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379" y="1557339"/>
            <a:ext cx="2396593" cy="339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87199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project\stars\workspace\RND\SB-RND-ACT-006-13\WD41\projects\temp\wd41-all\figures\defense\figures\plotEnsTCDiscCente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00" y="1645200"/>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Main Results: Considering multiple types of data helps constrain the parameters uncertainty</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3"/>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6"/>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1"/>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2"/>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3"/>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6"/>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7"/>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8"/>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3" y="1557338"/>
                <a:ext cx="3529732"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clad temperature data only</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3" y="1557338"/>
                <a:ext cx="3529732" cy="1159966"/>
              </a:xfrm>
              <a:prstGeom prst="rect">
                <a:avLst/>
              </a:prstGeom>
              <a:blipFill rotWithShape="1">
                <a:blip r:embed="rId19"/>
                <a:stretch>
                  <a:fillRect l="-5181" t="-8901" r="-5699" b="-16230"/>
                </a:stretch>
              </a:blipFill>
            </p:spPr>
            <p:txBody>
              <a:bodyPr/>
              <a:lstStyle/>
              <a:p>
                <a:r>
                  <a:rPr lang="en-US">
                    <a:noFill/>
                  </a:rPr>
                  <a:t> </a:t>
                </a:r>
              </a:p>
            </p:txBody>
          </p:sp>
        </mc:Fallback>
      </mc:AlternateContent>
    </p:spTree>
    <p:extLst>
      <p:ext uri="{BB962C8B-B14F-4D97-AF65-F5344CB8AC3E}">
        <p14:creationId xmlns:p14="http://schemas.microsoft.com/office/powerpoint/2010/main" val="4187592390"/>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project\stars\workspace\RND\SB-RND-ACT-006-13\WD41\projects\temp\wd41-all\figures\defense\figures\plotEnsCODiscCente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00" y="1645200"/>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Main Results: Considering multiple types of data helps constrain the parameters uncertainty</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dffbVIHT</a:t>
            </a:r>
            <a:endParaRPr lang="en-US" kern="1000" spc="30" dirty="0" smtClean="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4168"/>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4168"/>
                <a:ext cx="504056" cy="228600"/>
              </a:xfrm>
              <a:prstGeom prst="rect">
                <a:avLst/>
              </a:prstGeom>
              <a:blipFill rotWithShape="1">
                <a:blip r:embed="rId3"/>
                <a:stretch>
                  <a:fillRect l="-9639" t="-13514" b="-5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90904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909044"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123728"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123728"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28438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843808" y="6285600"/>
                <a:ext cx="214684" cy="245740"/>
              </a:xfrm>
              <a:prstGeom prst="rect">
                <a:avLst/>
              </a:prstGeom>
              <a:blipFill rotWithShape="1">
                <a:blip r:embed="rId6"/>
                <a:stretch>
                  <a:fillRect l="-34286" r="-571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131840" y="6284854"/>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131840" y="6284854"/>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853260" y="6277528"/>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853260" y="6277528"/>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103948" y="6277944"/>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103948" y="6277944"/>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98767"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4898767"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5940152" y="6284854"/>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5940152" y="6284854"/>
                <a:ext cx="214684" cy="245740"/>
              </a:xfrm>
              <a:prstGeom prst="rect">
                <a:avLst/>
              </a:prstGeom>
              <a:blipFill rotWithShape="1">
                <a:blip r:embed="rId11"/>
                <a:stretch>
                  <a:fillRect l="-30556" r="-5556"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076056"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076056" y="6285600"/>
                <a:ext cx="502717" cy="245740"/>
              </a:xfrm>
              <a:prstGeom prst="rect">
                <a:avLst/>
              </a:prstGeom>
              <a:blipFill rotWithShape="1">
                <a:blip r:embed="rId12"/>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164288" y="628693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164288" y="6286930"/>
                <a:ext cx="432048" cy="235239"/>
              </a:xfrm>
              <a:prstGeom prst="rect">
                <a:avLst/>
              </a:prstGeom>
              <a:blipFill rotWithShape="1">
                <a:blip r:embed="rId13"/>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8570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85708" y="6285600"/>
                <a:ext cx="214684" cy="245740"/>
              </a:xfrm>
              <a:prstGeom prst="rect">
                <a:avLst/>
              </a:prstGeom>
              <a:blipFill rotWithShape="1">
                <a:blip r:embed="rId1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94960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949604" y="6285600"/>
                <a:ext cx="214684" cy="245740"/>
              </a:xfrm>
              <a:prstGeom prst="rect">
                <a:avLst/>
              </a:prstGeom>
              <a:blipFill rotWithShape="1">
                <a:blip r:embed="rId15"/>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6110062"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110062" y="6285600"/>
                <a:ext cx="502717" cy="245740"/>
              </a:xfrm>
              <a:prstGeom prst="rect">
                <a:avLst/>
              </a:prstGeom>
              <a:blipFill rotWithShape="1">
                <a:blip r:embed="rId16"/>
                <a:stretch>
                  <a:fillRect l="-9639"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133261"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133261" y="6285600"/>
                <a:ext cx="432048" cy="235239"/>
              </a:xfrm>
              <a:prstGeom prst="rect">
                <a:avLst/>
              </a:prstGeom>
              <a:blipFill rotWithShape="1">
                <a:blip r:embed="rId17"/>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8"/>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578772" y="1557338"/>
                <a:ext cx="3529731" cy="1159966"/>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based on</a:t>
                </a:r>
                <a:br>
                  <a:rPr lang="en-US" sz="2400" b="1" kern="1000" spc="30" dirty="0" smtClean="0">
                    <a:latin typeface="+mn-lt"/>
                    <a:cs typeface="Franklin Gothic Book"/>
                  </a:rPr>
                </a:br>
                <a:r>
                  <a:rPr lang="en-US" sz="2400" b="1" kern="1000" spc="30" dirty="0" smtClean="0">
                    <a:latin typeface="+mn-lt"/>
                    <a:cs typeface="Franklin Gothic Book"/>
                  </a:rPr>
                  <a:t>liquid carryover data only</a:t>
                </a: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32" name="TextBox 31"/>
              <p:cNvSpPr txBox="1">
                <a:spLocks noRot="1" noChangeAspect="1" noMove="1" noResize="1" noEditPoints="1" noAdjustHandles="1" noChangeArrowheads="1" noChangeShapeType="1" noTextEdit="1"/>
              </p:cNvSpPr>
              <p:nvPr/>
            </p:nvSpPr>
            <p:spPr>
              <a:xfrm>
                <a:off x="5578772" y="1557338"/>
                <a:ext cx="3529731" cy="1159966"/>
              </a:xfrm>
              <a:prstGeom prst="rect">
                <a:avLst/>
              </a:prstGeom>
              <a:blipFill rotWithShape="1">
                <a:blip r:embed="rId19"/>
                <a:stretch>
                  <a:fillRect l="-5181" t="-8901" b="-16230"/>
                </a:stretch>
              </a:blipFill>
            </p:spPr>
            <p:txBody>
              <a:bodyPr/>
              <a:lstStyle/>
              <a:p>
                <a:r>
                  <a:rPr lang="en-US">
                    <a:noFill/>
                  </a:rPr>
                  <a:t> </a:t>
                </a:r>
              </a:p>
            </p:txBody>
          </p:sp>
        </mc:Fallback>
      </mc:AlternateContent>
    </p:spTree>
    <p:extLst>
      <p:ext uri="{BB962C8B-B14F-4D97-AF65-F5344CB8AC3E}">
        <p14:creationId xmlns:p14="http://schemas.microsoft.com/office/powerpoint/2010/main" val="4187592390"/>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W:\project\stars\workspace\RND\SB-RND-ACT-006-13\WD41\projects\temp\wd41-all\figures\defense\figures\plotEnsAllDiscCenteredNoParam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Main Results: Calibration excluding strongly correlated parameter</a:t>
            </a:r>
            <a:endParaRPr lang="en-US" dirty="0"/>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gridHT</a:t>
            </a:r>
            <a:endParaRPr lang="en-US" kern="1000" spc="30" dirty="0" smtClean="0">
              <a:latin typeface="+mn-lt"/>
              <a:cs typeface="Franklin Gothic Book"/>
            </a:endParaRPr>
          </a:p>
        </p:txBody>
      </p:sp>
      <p:sp>
        <p:nvSpPr>
          <p:cNvPr id="6" name="TextBox 5"/>
          <p:cNvSpPr txBox="1"/>
          <p:nvPr/>
        </p:nvSpPr>
        <p:spPr>
          <a:xfrm>
            <a:off x="2267744" y="2132856"/>
            <a:ext cx="1008112"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iafbWHT</a:t>
            </a:r>
            <a:endParaRPr lang="en-US" kern="1000" spc="30" dirty="0" smtClean="0">
              <a:latin typeface="+mn-lt"/>
              <a:cs typeface="Franklin Gothic Book"/>
            </a:endParaRPr>
          </a:p>
        </p:txBody>
      </p:sp>
      <p:sp>
        <p:nvSpPr>
          <p:cNvPr id="7" name="TextBox 6"/>
          <p:cNvSpPr txBox="1"/>
          <p:nvPr/>
        </p:nvSpPr>
        <p:spPr>
          <a:xfrm>
            <a:off x="3491880" y="278092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dffbWHT</a:t>
            </a:r>
            <a:endParaRPr lang="en-US" kern="1000" spc="30" dirty="0" smtClean="0">
              <a:latin typeface="+mn-lt"/>
              <a:cs typeface="Franklin Gothic Book"/>
            </a:endParaRPr>
          </a:p>
        </p:txBody>
      </p:sp>
      <p:sp>
        <p:nvSpPr>
          <p:cNvPr id="9" name="TextBox 8"/>
          <p:cNvSpPr txBox="1"/>
          <p:nvPr/>
        </p:nvSpPr>
        <p:spPr>
          <a:xfrm>
            <a:off x="4572000" y="3429000"/>
            <a:ext cx="1006773"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iafbIntDr</a:t>
            </a:r>
            <a:endParaRPr lang="en-US" kern="1000" spc="30" dirty="0" smtClean="0">
              <a:latin typeface="+mn-lt"/>
              <a:cs typeface="Franklin Gothic Book"/>
            </a:endParaRPr>
          </a:p>
        </p:txBody>
      </p:sp>
      <p:sp>
        <p:nvSpPr>
          <p:cNvPr id="10" name="TextBox 9"/>
          <p:cNvSpPr txBox="1"/>
          <p:nvPr/>
        </p:nvSpPr>
        <p:spPr>
          <a:xfrm>
            <a:off x="5713348" y="4139312"/>
            <a:ext cx="101889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dffbIntDr</a:t>
            </a:r>
            <a:endParaRPr lang="en-US" kern="1000" spc="30" dirty="0" smtClean="0">
              <a:latin typeface="+mn-lt"/>
              <a:cs typeface="Franklin Gothic Book"/>
            </a:endParaRPr>
          </a:p>
        </p:txBody>
      </p:sp>
      <p:sp>
        <p:nvSpPr>
          <p:cNvPr id="11" name="TextBox 10"/>
          <p:cNvSpPr txBox="1"/>
          <p:nvPr/>
        </p:nvSpPr>
        <p:spPr>
          <a:xfrm>
            <a:off x="6912260" y="4797152"/>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dffbWDr</a:t>
            </a:r>
            <a:endParaRPr lang="en-US" kern="1000" spc="30" dirty="0" smtClean="0">
              <a:latin typeface="+mn-lt"/>
              <a:cs typeface="Franklin Gothic Book"/>
            </a:endParaRPr>
          </a:p>
        </p:txBody>
      </p:sp>
      <p:sp>
        <p:nvSpPr>
          <p:cNvPr id="12" name="TextBox 11"/>
          <p:cNvSpPr txBox="1"/>
          <p:nvPr/>
        </p:nvSpPr>
        <p:spPr>
          <a:xfrm>
            <a:off x="8028384" y="544522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smtClean="0">
                <a:latin typeface="+mn-lt"/>
                <a:cs typeface="Franklin Gothic Book"/>
              </a:rPr>
              <a:t>tQuench</a:t>
            </a:r>
            <a:endParaRPr lang="en-US" kern="1000" spc="30" dirty="0" smtClean="0">
              <a:latin typeface="+mn-lt"/>
              <a:cs typeface="Franklin Gothic Book"/>
            </a:endParaRPr>
          </a:p>
        </p:txBody>
      </p:sp>
      <mc:AlternateContent xmlns:mc="http://schemas.openxmlformats.org/markup-compatibility/2006" xmlns:a14="http://schemas.microsoft.com/office/drawing/2010/main">
        <mc:Choice Requires="a14">
          <p:sp>
            <p:nvSpPr>
              <p:cNvPr id="13" name="TextBox 12"/>
              <p:cNvSpPr txBox="1"/>
              <p:nvPr/>
            </p:nvSpPr>
            <p:spPr>
              <a:xfrm>
                <a:off x="1043608" y="6285600"/>
                <a:ext cx="504056" cy="22860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043608" y="6285600"/>
                <a:ext cx="504056" cy="228600"/>
              </a:xfrm>
              <a:prstGeom prst="rect">
                <a:avLst/>
              </a:prstGeom>
              <a:blipFill rotWithShape="1">
                <a:blip r:embed="rId3"/>
                <a:stretch>
                  <a:fillRect l="-9639" t="-1052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053060"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053060" y="6285600"/>
                <a:ext cx="214684" cy="245740"/>
              </a:xfrm>
              <a:prstGeom prst="rect">
                <a:avLst/>
              </a:prstGeom>
              <a:blipFill rotWithShape="1">
                <a:blip r:embed="rId4"/>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2267744"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267744" y="6285600"/>
                <a:ext cx="432048" cy="235239"/>
              </a:xfrm>
              <a:prstGeom prst="rect">
                <a:avLst/>
              </a:prstGeom>
              <a:blipFill rotWithShape="1">
                <a:blip r:embed="rId5"/>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133180"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133180" y="6285600"/>
                <a:ext cx="214684" cy="245740"/>
              </a:xfrm>
              <a:prstGeom prst="rect">
                <a:avLst/>
              </a:prstGeom>
              <a:blipFill rotWithShape="1">
                <a:blip r:embed="rId6"/>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347864"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3347864" y="6285600"/>
                <a:ext cx="432048" cy="235239"/>
              </a:xfrm>
              <a:prstGeom prst="rect">
                <a:avLst/>
              </a:prstGeom>
              <a:blipFill rotWithShape="1">
                <a:blip r:embed="rId7"/>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283968"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283968" y="6285600"/>
                <a:ext cx="214684" cy="245740"/>
              </a:xfrm>
              <a:prstGeom prst="rect">
                <a:avLst/>
              </a:prstGeom>
              <a:blipFill rotWithShape="1">
                <a:blip r:embed="rId8"/>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4499992" y="6285600"/>
                <a:ext cx="468052"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499992" y="6285600"/>
                <a:ext cx="468052" cy="245740"/>
              </a:xfrm>
              <a:prstGeom prst="rect">
                <a:avLst/>
              </a:prstGeom>
              <a:blipFill rotWithShape="1">
                <a:blip r:embed="rId9"/>
                <a:stretch>
                  <a:fillRect l="-14286" t="-7500" r="-2597"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5437436"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5437436"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589564"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4</m:t>
                      </m:r>
                    </m:oMath>
                  </m:oMathPara>
                </a14:m>
                <a:endParaRPr lang="en-US" sz="1800" kern="1000" spc="30" dirty="0" smtClean="0">
                  <a:latin typeface="+mn-lt"/>
                  <a:cs typeface="Franklin Gothic Book"/>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589564" y="6285600"/>
                <a:ext cx="214684" cy="245740"/>
              </a:xfrm>
              <a:prstGeom prst="rect">
                <a:avLst/>
              </a:prstGeom>
              <a:blipFill rotWithShape="1">
                <a:blip r:embed="rId10"/>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5581451" y="6285600"/>
                <a:ext cx="502717"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1/4</m:t>
                      </m:r>
                    </m:oMath>
                  </m:oMathPara>
                </a14:m>
                <a:endParaRPr lang="en-US" sz="1800" kern="1000" spc="30" dirty="0" smtClean="0">
                  <a:latin typeface="+mn-lt"/>
                  <a:cs typeface="Franklin Gothic Book"/>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5581451" y="6285600"/>
                <a:ext cx="502717" cy="245740"/>
              </a:xfrm>
              <a:prstGeom prst="rect">
                <a:avLst/>
              </a:prstGeom>
              <a:blipFill rotWithShape="1">
                <a:blip r:embed="rId11"/>
                <a:stretch>
                  <a:fillRect l="-9756" t="-75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876256"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1/2</m:t>
                      </m:r>
                    </m:oMath>
                  </m:oMathPara>
                </a14:m>
                <a:endParaRPr lang="en-US" sz="1800" kern="1000" spc="30" dirty="0" smtClean="0">
                  <a:latin typeface="+mn-lt"/>
                  <a:cs typeface="Franklin Gothic Book"/>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876256" y="6285600"/>
                <a:ext cx="432048" cy="235239"/>
              </a:xfrm>
              <a:prstGeom prst="rect">
                <a:avLst/>
              </a:prstGeom>
              <a:blipFill rotWithShape="1">
                <a:blip r:embed="rId12"/>
                <a:stretch>
                  <a:fillRect l="-19718" t="-10256" r="-7042" b="-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41692" y="6285600"/>
                <a:ext cx="21468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2</m:t>
                      </m:r>
                    </m:oMath>
                  </m:oMathPara>
                </a14:m>
                <a:endParaRPr lang="en-US" sz="1800" kern="1000" spc="30" dirty="0" smtClean="0">
                  <a:latin typeface="+mn-lt"/>
                  <a:cs typeface="Franklin Gothic Book"/>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41692" y="6285600"/>
                <a:ext cx="214684" cy="245740"/>
              </a:xfrm>
              <a:prstGeom prst="rect">
                <a:avLst/>
              </a:prstGeom>
              <a:blipFill rotWithShape="1">
                <a:blip r:embed="rId13"/>
                <a:stretch>
                  <a:fillRect l="-31429" r="-8571"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7956376" y="6285600"/>
                <a:ext cx="432048" cy="235239"/>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7956376" y="6285600"/>
                <a:ext cx="432048" cy="235239"/>
              </a:xfrm>
              <a:prstGeom prst="rect">
                <a:avLst/>
              </a:prstGeom>
              <a:blipFill rotWithShape="1">
                <a:blip r:embed="rId14"/>
                <a:stretch>
                  <a:fillRect l="-15493" t="-5128" r="-16901"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820150" y="6285600"/>
                <a:ext cx="315114" cy="245740"/>
              </a:xfrm>
              <a:prstGeom prst="rect">
                <a:avLst/>
              </a:prstGeom>
              <a:noFill/>
            </p:spPr>
            <p:txBody>
              <a:bodyPr wrap="none" lIns="0" tIns="0" rIns="0" bIns="0" rtlCol="0" anchor="ctr">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1800" b="0" i="1" kern="1000" spc="30" smtClean="0">
                          <a:latin typeface="Cambria Math"/>
                          <a:cs typeface="Franklin Gothic Book"/>
                        </a:rPr>
                        <m:t>50</m:t>
                      </m:r>
                    </m:oMath>
                  </m:oMathPara>
                </a14:m>
                <a:endParaRPr lang="en-US" sz="1800" kern="1000" spc="30" dirty="0" smtClean="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820150" y="6285600"/>
                <a:ext cx="315114" cy="245740"/>
              </a:xfrm>
              <a:prstGeom prst="rect">
                <a:avLst/>
              </a:prstGeom>
              <a:blipFill rotWithShape="1">
                <a:blip r:embed="rId15"/>
                <a:stretch>
                  <a:fillRect l="-26923" t="-2500" r="-11538"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578773" y="1557338"/>
                <a:ext cx="3529732" cy="1529482"/>
              </a:xfrm>
              <a:prstGeom prst="rect">
                <a:avLst/>
              </a:prstGeom>
              <a:solidFill>
                <a:schemeClr val="bg1">
                  <a:alpha val="80000"/>
                </a:schemeClr>
              </a:solidFill>
            </p:spPr>
            <p:txBody>
              <a:bodyPr wrap="none" lIns="0" tIns="0" rIns="0" bIns="0" rtlCol="0" anchor="ctr">
                <a:noAutofit/>
              </a:bodyPr>
              <a:lstStyle/>
              <a:p>
                <a:pPr>
                  <a:lnSpc>
                    <a:spcPct val="110000"/>
                  </a:lnSpc>
                  <a:spcBef>
                    <a:spcPts val="0"/>
                  </a:spcBef>
                </a:pPr>
                <a:r>
                  <a:rPr lang="en-US" sz="2400" b="1" kern="1000" spc="30" dirty="0" smtClean="0">
                    <a:latin typeface="+mn-lt"/>
                    <a:cs typeface="Franklin Gothic Book"/>
                  </a:rPr>
                  <a:t>The posterior without </a:t>
                </a:r>
                <a:br>
                  <a:rPr lang="en-US" sz="2400" b="1" kern="1000" spc="30" dirty="0" smtClean="0">
                    <a:latin typeface="+mn-lt"/>
                    <a:cs typeface="Franklin Gothic Book"/>
                  </a:rPr>
                </a:br>
                <a:r>
                  <a:rPr lang="en-US" sz="2400" b="1" kern="1000" spc="30" dirty="0" smtClean="0">
                    <a:latin typeface="+mn-lt"/>
                    <a:cs typeface="Franklin Gothic Book"/>
                  </a:rPr>
                  <a:t>a strongly correlated </a:t>
                </a:r>
                <a:br>
                  <a:rPr lang="en-US" sz="2400" b="1" kern="1000" spc="30" dirty="0" smtClean="0">
                    <a:latin typeface="+mn-lt"/>
                    <a:cs typeface="Franklin Gothic Book"/>
                  </a:rPr>
                </a:br>
                <a:r>
                  <a:rPr lang="en-US" sz="2400" b="1" kern="1000" spc="30" dirty="0" smtClean="0">
                    <a:latin typeface="+mn-lt"/>
                    <a:cs typeface="Franklin Gothic Book"/>
                  </a:rPr>
                  <a:t>parameter, </a:t>
                </a:r>
                <a:r>
                  <a:rPr lang="en-US" sz="2400" b="1" kern="1000" spc="30" dirty="0" err="1" smtClean="0">
                    <a:latin typeface="+mn-lt"/>
                    <a:cs typeface="Franklin Gothic Book"/>
                  </a:rPr>
                  <a:t>dffbVIHT</a:t>
                </a:r>
                <a:endParaRPr lang="en-US" sz="2400" b="1" kern="1000" spc="30" dirty="0" smtClean="0">
                  <a:latin typeface="+mn-lt"/>
                  <a:cs typeface="Franklin Gothic Book"/>
                </a:endParaRPr>
              </a:p>
              <a:p>
                <a:pPr>
                  <a:lnSpc>
                    <a:spcPct val="110000"/>
                  </a:lnSpc>
                  <a:spcBef>
                    <a:spcPts val="0"/>
                  </a:spcBef>
                </a:pPr>
                <a:r>
                  <a:rPr lang="en-US" sz="2400" b="1" kern="1000" spc="30" dirty="0" smtClean="0">
                    <a:cs typeface="Franklin Gothic Book"/>
                  </a:rPr>
                  <a:t>(</a:t>
                </a:r>
                <a14:m>
                  <m:oMath xmlns:m="http://schemas.openxmlformats.org/officeDocument/2006/math">
                    <m:r>
                      <a:rPr lang="en-US" sz="2400" b="1" i="1" kern="1000" spc="30" smtClean="0">
                        <a:latin typeface="Cambria Math"/>
                        <a:cs typeface="Franklin Gothic Book"/>
                      </a:rPr>
                      <m:t>≈</m:t>
                    </m:r>
                    <m:r>
                      <a:rPr lang="en-US" sz="2400" b="1" i="1" kern="1000" spc="30" smtClean="0">
                        <a:latin typeface="Cambria Math"/>
                        <a:cs typeface="Franklin Gothic Book"/>
                      </a:rPr>
                      <m:t>𝟏</m:t>
                    </m:r>
                    <m:sSup>
                      <m:sSupPr>
                        <m:ctrlPr>
                          <a:rPr lang="en-US" sz="2400" b="1" i="1" kern="1000" spc="30" smtClean="0">
                            <a:latin typeface="Cambria Math"/>
                            <a:cs typeface="Franklin Gothic Book"/>
                          </a:rPr>
                        </m:ctrlPr>
                      </m:sSupPr>
                      <m:e>
                        <m:r>
                          <a:rPr lang="en-US" sz="2400" b="1" i="1" kern="1000" spc="30" smtClean="0">
                            <a:latin typeface="Cambria Math"/>
                            <a:cs typeface="Franklin Gothic Book"/>
                          </a:rPr>
                          <m:t>𝟎</m:t>
                        </m:r>
                      </m:e>
                      <m:sup>
                        <m:r>
                          <a:rPr lang="en-US" sz="2400" b="1" i="1" kern="1000" spc="30" smtClean="0">
                            <a:latin typeface="Cambria Math"/>
                            <a:cs typeface="Franklin Gothic Book"/>
                          </a:rPr>
                          <m:t>𝟔</m:t>
                        </m:r>
                      </m:sup>
                    </m:sSup>
                    <m:r>
                      <a:rPr lang="en-US" sz="2400" b="1" i="1" kern="1000" spc="30" smtClean="0">
                        <a:latin typeface="Cambria Math"/>
                        <a:cs typeface="Franklin Gothic Book"/>
                      </a:rPr>
                      <m:t> </m:t>
                    </m:r>
                  </m:oMath>
                </a14:m>
                <a:r>
                  <a:rPr lang="en-US" sz="2400" b="1" kern="1000" spc="30" dirty="0" smtClean="0">
                    <a:latin typeface="+mn-lt"/>
                    <a:cs typeface="Franklin Gothic Book"/>
                  </a:rPr>
                  <a:t>samples)</a:t>
                </a:r>
              </a:p>
            </p:txBody>
          </p:sp>
        </mc:Choice>
        <mc:Fallback xmlns="">
          <p:sp>
            <p:nvSpPr>
              <p:cNvPr id="28" name="TextBox 27"/>
              <p:cNvSpPr txBox="1">
                <a:spLocks noRot="1" noChangeAspect="1" noMove="1" noResize="1" noEditPoints="1" noAdjustHandles="1" noChangeArrowheads="1" noChangeShapeType="1" noTextEdit="1"/>
              </p:cNvSpPr>
              <p:nvPr/>
            </p:nvSpPr>
            <p:spPr>
              <a:xfrm>
                <a:off x="5578773" y="1557338"/>
                <a:ext cx="3529732" cy="1529482"/>
              </a:xfrm>
              <a:prstGeom prst="rect">
                <a:avLst/>
              </a:prstGeom>
              <a:blipFill rotWithShape="1">
                <a:blip r:embed="rId16"/>
                <a:stretch>
                  <a:fillRect l="-5181" t="-7570" b="-13944"/>
                </a:stretch>
              </a:blipFill>
            </p:spPr>
            <p:txBody>
              <a:bodyPr/>
              <a:lstStyle/>
              <a:p>
                <a:r>
                  <a:rPr lang="en-US">
                    <a:noFill/>
                  </a:rPr>
                  <a:t> </a:t>
                </a:r>
              </a:p>
            </p:txBody>
          </p:sp>
        </mc:Fallback>
      </mc:AlternateContent>
    </p:spTree>
    <p:extLst>
      <p:ext uri="{BB962C8B-B14F-4D97-AF65-F5344CB8AC3E}">
        <p14:creationId xmlns:p14="http://schemas.microsoft.com/office/powerpoint/2010/main" val="286364036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Uncertainty in </a:t>
            </a:r>
            <a:br>
              <a:rPr lang="en-US" dirty="0" smtClean="0"/>
            </a:br>
            <a:r>
              <a:rPr lang="en-US" dirty="0" smtClean="0"/>
              <a:t>Physical Model Parameters</a:t>
            </a:r>
            <a:endParaRPr lang="en-US" dirty="0"/>
          </a:p>
        </p:txBody>
      </p:sp>
      <p:grpSp>
        <p:nvGrpSpPr>
          <p:cNvPr id="4" name="Group 3"/>
          <p:cNvGrpSpPr/>
          <p:nvPr/>
        </p:nvGrpSpPr>
        <p:grpSpPr>
          <a:xfrm>
            <a:off x="848574" y="1534663"/>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7596336" y="4230363"/>
            <a:ext cx="1584176" cy="2359309"/>
            <a:chOff x="7380312" y="4073753"/>
            <a:chExt cx="1584176" cy="2359309"/>
          </a:xfrm>
        </p:grpSpPr>
        <p:pic>
          <p:nvPicPr>
            <p:cNvPr id="9"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380312" y="4073753"/>
              <a:ext cx="403001" cy="2359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7783313" y="4073753"/>
              <a:ext cx="807981" cy="805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83313" y="5141922"/>
              <a:ext cx="1181175" cy="569387"/>
            </a:xfrm>
            <a:prstGeom prst="rect">
              <a:avLst/>
            </a:prstGeom>
          </p:spPr>
          <p:txBody>
            <a:bodyPr wrap="square">
              <a:spAutoFit/>
            </a:bodyPr>
            <a:lstStyle/>
            <a:p>
              <a:pPr>
                <a:spcBef>
                  <a:spcPts val="0"/>
                </a:spcBef>
              </a:pPr>
              <a:r>
                <a:rPr lang="en-US" b="1" dirty="0">
                  <a:latin typeface="+mn-lt"/>
                </a:rPr>
                <a:t>ACHILLES</a:t>
              </a:r>
            </a:p>
            <a:p>
              <a:pPr>
                <a:spcBef>
                  <a:spcPts val="0"/>
                </a:spcBef>
              </a:pPr>
              <a:r>
                <a:rPr lang="en-US" sz="1500" dirty="0" err="1">
                  <a:latin typeface="+mn-lt"/>
                </a:rPr>
                <a:t>Winfrith</a:t>
              </a:r>
              <a:r>
                <a:rPr lang="en-US" sz="1500" dirty="0">
                  <a:latin typeface="+mn-lt"/>
                </a:rPr>
                <a:t>, UK</a:t>
              </a:r>
            </a:p>
          </p:txBody>
        </p:sp>
      </p:grpSp>
      <p:grpSp>
        <p:nvGrpSpPr>
          <p:cNvPr id="12" name="Group 11"/>
          <p:cNvGrpSpPr/>
          <p:nvPr/>
        </p:nvGrpSpPr>
        <p:grpSpPr>
          <a:xfrm>
            <a:off x="3826669" y="4230361"/>
            <a:ext cx="2329507" cy="2281475"/>
            <a:chOff x="3250605" y="4073753"/>
            <a:chExt cx="2329507" cy="2281474"/>
          </a:xfrm>
        </p:grpSpPr>
        <p:pic>
          <p:nvPicPr>
            <p:cNvPr id="13" name="Picture 8" descr="W:\project\stars\workspace\RND\SB-RND-ACT-006-13\WD41\projects\stars\ENSI Presentation\feba-axial.png"/>
            <p:cNvPicPr>
              <a:picLocks noChangeAspect="1" noChangeArrowheads="1"/>
            </p:cNvPicPr>
            <p:nvPr/>
          </p:nvPicPr>
          <p:blipFill rotWithShape="1">
            <a:blip r:embed="rId7">
              <a:extLst>
                <a:ext uri="{28A0092B-C50C-407E-A947-70E740481C1C}">
                  <a14:useLocalDpi xmlns:a14="http://schemas.microsoft.com/office/drawing/2010/main" val="0"/>
                </a:ext>
              </a:extLst>
            </a:blip>
            <a:srcRect t="6081" r="46587" b="1265"/>
            <a:stretch/>
          </p:blipFill>
          <p:spPr bwMode="auto">
            <a:xfrm>
              <a:off x="3250605" y="4121599"/>
              <a:ext cx="1130562" cy="22336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wicaksono_d\Desktop\npic\test-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t="6972" r="26092" b="15373"/>
            <a:stretch/>
          </p:blipFill>
          <p:spPr bwMode="auto">
            <a:xfrm>
              <a:off x="4200392" y="4073753"/>
              <a:ext cx="735371" cy="7314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11959" y="5128641"/>
              <a:ext cx="1368153" cy="569387"/>
            </a:xfrm>
            <a:prstGeom prst="rect">
              <a:avLst/>
            </a:prstGeom>
          </p:spPr>
          <p:txBody>
            <a:bodyPr wrap="square">
              <a:spAutoFit/>
            </a:bodyPr>
            <a:lstStyle/>
            <a:p>
              <a:pPr>
                <a:spcBef>
                  <a:spcPts val="0"/>
                </a:spcBef>
              </a:pPr>
              <a:r>
                <a:rPr lang="en-US" b="1" dirty="0">
                  <a:latin typeface="+mn-lt"/>
                </a:rPr>
                <a:t>FEBA</a:t>
              </a:r>
            </a:p>
            <a:p>
              <a:pPr>
                <a:spcBef>
                  <a:spcPts val="0"/>
                </a:spcBef>
              </a:pPr>
              <a:r>
                <a:rPr lang="en-US" sz="1500" dirty="0">
                  <a:latin typeface="+mn-lt"/>
                </a:rPr>
                <a:t>KIT, Germany</a:t>
              </a:r>
            </a:p>
          </p:txBody>
        </p:sp>
      </p:grpSp>
      <p:sp>
        <p:nvSpPr>
          <p:cNvPr id="16" name="Rectangle 15"/>
          <p:cNvSpPr/>
          <p:nvPr/>
        </p:nvSpPr>
        <p:spPr>
          <a:xfrm>
            <a:off x="3692335" y="1534663"/>
            <a:ext cx="5423233" cy="2200602"/>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r>
              <a:rPr lang="en-US" sz="1700" dirty="0" smtClean="0">
                <a:latin typeface="+mn-lt"/>
              </a:rPr>
              <a:t>)</a:t>
            </a:r>
          </a:p>
        </p:txBody>
      </p:sp>
      <p:grpSp>
        <p:nvGrpSpPr>
          <p:cNvPr id="17" name="Group 16"/>
          <p:cNvGrpSpPr/>
          <p:nvPr/>
        </p:nvGrpSpPr>
        <p:grpSpPr>
          <a:xfrm>
            <a:off x="6074619" y="4253037"/>
            <a:ext cx="1665733" cy="2344315"/>
            <a:chOff x="5570563" y="4073753"/>
            <a:chExt cx="1665733" cy="2344315"/>
          </a:xfrm>
        </p:grpSpPr>
        <p:pic>
          <p:nvPicPr>
            <p:cNvPr id="18" name="Picture 6" descr="W:\project\stars\workspace\RND\SB-RND-ACT-006-13\WD41\projects\stars\ENSI Presentation\rbht.png"/>
            <p:cNvPicPr>
              <a:picLocks noChangeAspect="1" noChangeArrowheads="1"/>
            </p:cNvPicPr>
            <p:nvPr/>
          </p:nvPicPr>
          <p:blipFill rotWithShape="1">
            <a:blip r:embed="rId9">
              <a:extLst>
                <a:ext uri="{28A0092B-C50C-407E-A947-70E740481C1C}">
                  <a14:useLocalDpi xmlns:a14="http://schemas.microsoft.com/office/drawing/2010/main" val="0"/>
                </a:ext>
              </a:extLst>
            </a:blip>
            <a:srcRect l="24314" t="45013" r="47827" b="18194"/>
            <a:stretch/>
          </p:blipFill>
          <p:spPr bwMode="auto">
            <a:xfrm>
              <a:off x="5997560" y="4073753"/>
              <a:ext cx="758932" cy="7596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W:\project\stars\workspace\RND\SB-RND-ACT-006-13\WD41\projects\stars\ENSI Presentation\rbht-xsecti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30384" t="2080" r="50796"/>
            <a:stretch/>
          </p:blipFill>
          <p:spPr bwMode="auto">
            <a:xfrm>
              <a:off x="5570563" y="4127642"/>
              <a:ext cx="399918" cy="22904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997560" y="5129573"/>
              <a:ext cx="1238736" cy="584775"/>
            </a:xfrm>
            <a:prstGeom prst="rect">
              <a:avLst/>
            </a:prstGeom>
          </p:spPr>
          <p:txBody>
            <a:bodyPr wrap="square">
              <a:spAutoFit/>
            </a:bodyPr>
            <a:lstStyle/>
            <a:p>
              <a:pPr>
                <a:spcBef>
                  <a:spcPts val="0"/>
                </a:spcBef>
              </a:pPr>
              <a:r>
                <a:rPr lang="en-US" b="1" dirty="0">
                  <a:latin typeface="+mn-lt"/>
                </a:rPr>
                <a:t>RBHT</a:t>
              </a:r>
            </a:p>
            <a:p>
              <a:pPr>
                <a:spcBef>
                  <a:spcPts val="0"/>
                </a:spcBef>
              </a:pPr>
              <a:r>
                <a:rPr lang="en-US" sz="1500" dirty="0">
                  <a:latin typeface="+mn-lt"/>
                </a:rPr>
                <a:t>PSU, USA</a:t>
              </a:r>
            </a:p>
          </p:txBody>
        </p:sp>
      </p:grpSp>
      <p:sp>
        <p:nvSpPr>
          <p:cNvPr id="21" name="Rectangle 20"/>
          <p:cNvSpPr/>
          <p:nvPr/>
        </p:nvSpPr>
        <p:spPr>
          <a:xfrm>
            <a:off x="926314" y="4869160"/>
            <a:ext cx="2837268" cy="1323439"/>
          </a:xfrm>
          <a:prstGeom prst="rect">
            <a:avLst/>
          </a:prstGeom>
        </p:spPr>
        <p:txBody>
          <a:bodyPr wrap="square" anchor="ctr">
            <a:spAutoFit/>
          </a:bodyPr>
          <a:lstStyle/>
          <a:p>
            <a:r>
              <a:rPr lang="en-US" sz="2000" b="1" dirty="0">
                <a:latin typeface="+mn-lt"/>
              </a:rPr>
              <a:t>What if the calibration was done on other, similar, separate effect test </a:t>
            </a:r>
            <a:r>
              <a:rPr lang="en-US" sz="2000" b="1" dirty="0" smtClean="0">
                <a:latin typeface="+mn-lt"/>
              </a:rPr>
              <a:t>facilities (SETFs)?</a:t>
            </a:r>
            <a:endParaRPr lang="en-US" sz="20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Research Objectives</a:t>
            </a:r>
            <a:endParaRPr lang="en-US" dirty="0"/>
          </a:p>
        </p:txBody>
      </p:sp>
      <p:sp>
        <p:nvSpPr>
          <p:cNvPr id="5" name="Rectangle 3"/>
          <p:cNvSpPr txBox="1">
            <a:spLocks noChangeArrowheads="1"/>
          </p:cNvSpPr>
          <p:nvPr/>
        </p:nvSpPr>
        <p:spPr>
          <a:xfrm>
            <a:off x="826517" y="1414463"/>
            <a:ext cx="8281987"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smtClean="0">
                <a:ea typeface="ヒラギノ角ゴ Pro W3"/>
                <a:cs typeface="ヒラギノ角ゴ Pro W3"/>
              </a:rPr>
              <a:t>Given experimental data from a Separate Effect Test Facility (SETF), develop a methodology to:</a:t>
            </a:r>
          </a:p>
          <a:p>
            <a:pPr marL="0" indent="0" algn="ctr">
              <a:spcBef>
                <a:spcPts val="1200"/>
              </a:spcBef>
              <a:buNone/>
            </a:pPr>
            <a:r>
              <a:rPr lang="en-US" sz="1800" b="1" dirty="0" smtClean="0">
                <a:ea typeface="ヒラギノ角ゴ Pro W3"/>
                <a:cs typeface="ヒラギノ角ゴ Pro W3"/>
              </a:rPr>
              <a:t>Quantify the uncertainty of physical model parameters in a TH System Code</a:t>
            </a:r>
          </a:p>
          <a:p>
            <a:pPr marL="0" indent="0">
              <a:spcBef>
                <a:spcPts val="600"/>
              </a:spcBef>
              <a:buNone/>
            </a:pPr>
            <a:r>
              <a:rPr lang="en-US" sz="1800" dirty="0" smtClean="0">
                <a:ea typeface="ヒラギノ角ゴ Pro W3"/>
                <a:cs typeface="ヒラギノ角ゴ Pro W3"/>
              </a:rPr>
              <a:t>to be sampled from and propagated within statistical uncertainty analysis framework.</a:t>
            </a:r>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2988" y="3428702"/>
                <a:ext cx="7777162" cy="3096642"/>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buAutoNum type="arabicPeriod"/>
                </a:pPr>
                <a:r>
                  <a:rPr lang="en-US" sz="1800" i="1" dirty="0" smtClean="0">
                    <a:ea typeface="ヒラギノ角ゴ Pro W3"/>
                    <a:cs typeface="ヒラギノ角ゴ Pro W3"/>
                  </a:rPr>
                  <a:t>How to select important parameters to be inferred?</a:t>
                </a:r>
                <a:br>
                  <a:rPr lang="en-US" sz="1800" i="1" dirty="0" smtClean="0">
                    <a:ea typeface="ヒラギノ角ゴ Pro W3"/>
                    <a:cs typeface="ヒラギノ角ゴ Pro W3"/>
                  </a:rPr>
                </a:br>
                <a:r>
                  <a:rPr lang="en-US" sz="1800" dirty="0" smtClean="0">
                    <a:solidFill>
                      <a:srgbClr val="505050"/>
                    </a:solidFill>
                    <a:ea typeface="ヒラギノ角ゴ Pro W3"/>
                    <a:cs typeface="ヒラギノ角ゴ Pro W3"/>
                  </a:rPr>
                  <a:t>Are the observed variables sensitive to change in the parameters?</a:t>
                </a:r>
              </a:p>
              <a:p>
                <a:pPr marL="266700" indent="-266700">
                  <a:lnSpc>
                    <a:spcPct val="120000"/>
                  </a:lnSpc>
                  <a:spcBef>
                    <a:spcPts val="600"/>
                  </a:spcBef>
                  <a:buAutoNum type="arabicPeriod"/>
                </a:pPr>
                <a:r>
                  <a:rPr lang="en-US" sz="1800" i="1" dirty="0" smtClean="0">
                    <a:ea typeface="ヒラギノ角ゴ Pro W3"/>
                    <a:cs typeface="ヒラギノ角ゴ Pro W3"/>
                  </a:rPr>
                  <a:t>How to approximate the input/output of the forward model?</a:t>
                </a:r>
                <a:br>
                  <a:rPr lang="en-US" sz="1800" i="1" dirty="0" smtClean="0">
                    <a:ea typeface="ヒラギノ角ゴ Pro W3"/>
                    <a:cs typeface="ヒラギノ角ゴ Pro W3"/>
                  </a:rPr>
                </a:br>
                <a:r>
                  <a:rPr lang="en-US" sz="1800" dirty="0" smtClean="0">
                    <a:solidFill>
                      <a:srgbClr val="505050"/>
                    </a:solidFill>
                    <a:ea typeface="ヒラギノ角ゴ Pro W3"/>
                    <a:cs typeface="ヒラギノ角ゴ Pro W3"/>
                  </a:rPr>
                  <a:t>TRACE run takes time (</a:t>
                </a:r>
                <a14:m>
                  <m:oMath xmlns:m="http://schemas.openxmlformats.org/officeDocument/2006/math">
                    <m:r>
                      <a:rPr lang="en-US" sz="1800" b="0" i="1" smtClean="0">
                        <a:solidFill>
                          <a:srgbClr val="505050"/>
                        </a:solidFill>
                        <a:latin typeface="Cambria Math"/>
                        <a:ea typeface="ヒラギノ角ゴ Pro W3"/>
                        <a:cs typeface="ヒラギノ角ゴ Pro W3"/>
                      </a:rPr>
                      <m:t>~ </m:t>
                    </m:r>
                  </m:oMath>
                </a14:m>
                <a:r>
                  <a:rPr lang="en-US" sz="1800" dirty="0" smtClean="0">
                    <a:solidFill>
                      <a:srgbClr val="505050"/>
                    </a:solidFill>
                    <a:ea typeface="ヒラギノ角ゴ Pro W3"/>
                    <a:cs typeface="ヒラギノ角ゴ Pro W3"/>
                  </a:rPr>
                  <a:t>minutes/run) and disk space (</a:t>
                </a:r>
                <a14:m>
                  <m:oMath xmlns:m="http://schemas.openxmlformats.org/officeDocument/2006/math">
                    <m:r>
                      <a:rPr lang="en-US" sz="1800" i="1">
                        <a:solidFill>
                          <a:srgbClr val="505050"/>
                        </a:solidFill>
                        <a:latin typeface="Cambria Math"/>
                      </a:rPr>
                      <m:t>~</m:t>
                    </m:r>
                    <m:sSup>
                      <m:sSupPr>
                        <m:ctrlPr>
                          <a:rPr lang="en-US" sz="1800" b="0" i="1" smtClean="0">
                            <a:solidFill>
                              <a:srgbClr val="505050"/>
                            </a:solidFill>
                            <a:latin typeface="Cambria Math"/>
                          </a:rPr>
                        </m:ctrlPr>
                      </m:sSupPr>
                      <m:e>
                        <m:r>
                          <a:rPr lang="en-US" sz="1800" b="0" i="1" smtClean="0">
                            <a:solidFill>
                              <a:srgbClr val="505050"/>
                            </a:solidFill>
                            <a:latin typeface="Cambria Math"/>
                          </a:rPr>
                          <m:t>10</m:t>
                        </m:r>
                      </m:e>
                      <m:sup>
                        <m:r>
                          <a:rPr lang="en-US" sz="1800" b="0" i="1" smtClean="0">
                            <a:solidFill>
                              <a:srgbClr val="505050"/>
                            </a:solidFill>
                            <a:latin typeface="Cambria Math"/>
                          </a:rPr>
                          <m:t>2</m:t>
                        </m:r>
                      </m:sup>
                    </m:sSup>
                    <m:r>
                      <a:rPr lang="en-US" sz="1800" b="0" i="1" smtClean="0">
                        <a:solidFill>
                          <a:srgbClr val="505050"/>
                        </a:solidFill>
                        <a:latin typeface="Cambria Math"/>
                      </a:rPr>
                      <m:t> </m:t>
                    </m:r>
                  </m:oMath>
                </a14:m>
                <a:r>
                  <a:rPr lang="en-US" sz="1800" dirty="0" smtClean="0">
                    <a:solidFill>
                      <a:srgbClr val="505050"/>
                    </a:solidFill>
                    <a:ea typeface="ヒラギノ角ゴ Pro W3"/>
                    <a:cs typeface="ヒラギノ角ゴ Pro W3"/>
                  </a:rPr>
                  <a:t>Mbytes/run).</a:t>
                </a:r>
                <a:endParaRPr lang="en-US" sz="1800" dirty="0" smtClean="0">
                  <a:ea typeface="ヒラギノ角ゴ Pro W3"/>
                  <a:cs typeface="ヒラギノ角ゴ Pro W3"/>
                </a:endParaRPr>
              </a:p>
              <a:p>
                <a:pPr marL="266700" indent="-266700">
                  <a:lnSpc>
                    <a:spcPct val="120000"/>
                  </a:lnSpc>
                  <a:spcBef>
                    <a:spcPts val="1200"/>
                  </a:spcBef>
                  <a:buFont typeface="+mj-lt"/>
                  <a:buAutoNum type="arabicPeriod"/>
                </a:pPr>
                <a:r>
                  <a:rPr lang="en-US" sz="1800" i="1" dirty="0" smtClean="0">
                    <a:ea typeface="ヒラギノ角ゴ Pro W3"/>
                    <a:cs typeface="ヒラギノ角ゴ Pro W3"/>
                  </a:rPr>
                  <a:t>How to make the inference (quantification)?</a:t>
                </a:r>
                <a:r>
                  <a:rPr lang="en-US" sz="1800" dirty="0" smtClean="0">
                    <a:ea typeface="ヒラギノ角ゴ Pro W3"/>
                    <a:cs typeface="ヒラギノ角ゴ Pro W3"/>
                  </a:rPr>
                  <a:t/>
                </a:r>
                <a:br>
                  <a:rPr lang="en-US" sz="1800" dirty="0" smtClean="0">
                    <a:ea typeface="ヒラギノ角ゴ Pro W3"/>
                    <a:cs typeface="ヒラギノ角ゴ Pro W3"/>
                  </a:rPr>
                </a:br>
                <a:r>
                  <a:rPr lang="en-US" sz="1800" dirty="0" smtClean="0">
                    <a:solidFill>
                      <a:srgbClr val="505050"/>
                    </a:solidFill>
                    <a:ea typeface="ヒラギノ角ゴ Pro W3"/>
                    <a:cs typeface="ヒラギノ角ゴ Pro W3"/>
                  </a:rPr>
                  <a:t>How to obtain the PDF (or its approximation) of the parameters?</a:t>
                </a:r>
              </a:p>
              <a:p>
                <a:pPr marL="266700" indent="-266700">
                  <a:lnSpc>
                    <a:spcPct val="120000"/>
                  </a:lnSpc>
                  <a:spcBef>
                    <a:spcPts val="1200"/>
                  </a:spcBef>
                  <a:buFont typeface="+mj-lt"/>
                  <a:buAutoNum type="arabicPeriod"/>
                </a:pPr>
                <a:r>
                  <a:rPr lang="en-US" sz="1800" i="1" dirty="0" smtClean="0">
                    <a:ea typeface="ヒラギノ角ゴ Pro W3"/>
                    <a:cs typeface="ヒラギノ角ゴ Pro W3"/>
                  </a:rPr>
                  <a:t>Is the quantified uncertainty useful?</a:t>
                </a:r>
                <a:br>
                  <a:rPr lang="en-US" sz="1800" i="1" dirty="0" smtClean="0">
                    <a:ea typeface="ヒラギノ角ゴ Pro W3"/>
                    <a:cs typeface="ヒラギノ角ゴ Pro W3"/>
                  </a:rPr>
                </a:br>
                <a:r>
                  <a:rPr lang="en-US" sz="1800" dirty="0" smtClean="0">
                    <a:solidFill>
                      <a:srgbClr val="505050"/>
                    </a:solidFill>
                    <a:ea typeface="ヒラギノ角ゴ Pro W3"/>
                    <a:cs typeface="ヒラギノ角ゴ Pro W3"/>
                  </a:rPr>
                  <a:t>Is it applicable to make prediction?</a:t>
                </a:r>
                <a:br>
                  <a:rPr lang="en-US" sz="1800" dirty="0" smtClean="0">
                    <a:solidFill>
                      <a:srgbClr val="505050"/>
                    </a:solidFill>
                    <a:ea typeface="ヒラギノ角ゴ Pro W3"/>
                    <a:cs typeface="ヒラギノ角ゴ Pro W3"/>
                  </a:rPr>
                </a:br>
                <a:endParaRPr lang="en-US" sz="1800" dirty="0" smtClean="0">
                  <a:solidFill>
                    <a:srgbClr val="505050"/>
                  </a:solidFill>
                  <a:ea typeface="ヒラギノ角ゴ Pro W3"/>
                  <a:cs typeface="ヒラギノ角ゴ Pro W3"/>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2988" y="3428702"/>
                <a:ext cx="7777162" cy="3096642"/>
              </a:xfrm>
              <a:prstGeom prst="rect">
                <a:avLst/>
              </a:prstGeom>
              <a:blipFill rotWithShape="1">
                <a:blip r:embed="rId2"/>
                <a:stretch>
                  <a:fillRect l="-627" b="-2756"/>
                </a:stretch>
              </a:blipFill>
              <a:effectLst>
                <a:softEdge rad="31750"/>
              </a:effectLst>
            </p:spPr>
            <p:txBody>
              <a:bodyPr/>
              <a:lstStyle/>
              <a:p>
                <a:r>
                  <a:rPr lang="en-US">
                    <a:noFill/>
                  </a:rPr>
                  <a:t> </a:t>
                </a:r>
              </a:p>
            </p:txBody>
          </p:sp>
        </mc:Fallback>
      </mc:AlternateContent>
      <p:sp>
        <p:nvSpPr>
          <p:cNvPr id="10" name="Rectangle 9"/>
          <p:cNvSpPr/>
          <p:nvPr/>
        </p:nvSpPr>
        <p:spPr>
          <a:xfrm>
            <a:off x="826516" y="2996952"/>
            <a:ext cx="7417892" cy="338554"/>
          </a:xfrm>
          <a:prstGeom prst="rect">
            <a:avLst/>
          </a:prstGeom>
        </p:spPr>
        <p:txBody>
          <a:bodyPr wrap="square">
            <a:spAutoFit/>
          </a:bodyPr>
          <a:lstStyle/>
          <a:p>
            <a:pPr marL="0" indent="0">
              <a:spcBef>
                <a:spcPts val="600"/>
              </a:spcBef>
              <a:buNone/>
            </a:pPr>
            <a:r>
              <a:rPr lang="en-US" dirty="0" smtClean="0">
                <a:ea typeface="ヒラギノ角ゴ Pro W3"/>
                <a:cs typeface="ヒラギノ角ゴ Pro W3"/>
              </a:rPr>
              <a:t>Cast as a problem of </a:t>
            </a:r>
            <a:r>
              <a:rPr lang="en-US" b="1" dirty="0" smtClean="0">
                <a:ea typeface="ヒラギノ角ゴ Pro W3"/>
                <a:cs typeface="ヒラギノ角ゴ Pro W3"/>
              </a:rPr>
              <a:t>statistical inference </a:t>
            </a:r>
            <a:r>
              <a:rPr lang="en-US" dirty="0" smtClean="0">
                <a:ea typeface="ヒラギノ角ゴ Pro W3"/>
                <a:cs typeface="ヒラギノ角ゴ Pro W3"/>
              </a:rPr>
              <a:t>and entails </a:t>
            </a:r>
            <a:r>
              <a:rPr lang="en-US" b="1" dirty="0">
                <a:ea typeface="ヒラギノ角ゴ Pro W3"/>
                <a:cs typeface="ヒラギノ角ゴ Pro W3"/>
              </a:rPr>
              <a:t>four </a:t>
            </a:r>
            <a:r>
              <a:rPr lang="en-US" b="1" dirty="0" smtClean="0">
                <a:ea typeface="ヒラギノ角ゴ Pro W3"/>
                <a:cs typeface="ヒラギノ角ゴ Pro W3"/>
              </a:rPr>
              <a:t>main questions</a:t>
            </a:r>
            <a:r>
              <a:rPr lang="en-US" dirty="0">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of Research:</a:t>
            </a:r>
            <a:br>
              <a:rPr lang="en-US" dirty="0" smtClean="0"/>
            </a:br>
            <a:r>
              <a:rPr lang="en-US" dirty="0" smtClean="0"/>
              <a:t>Statistical Framework</a:t>
            </a:r>
            <a:endParaRPr 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251520" y="3286766"/>
                <a:ext cx="6769248" cy="3238578"/>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spcAft>
                    <a:spcPts val="0"/>
                  </a:spcAft>
                  <a:buAutoNum type="arabicPeriod"/>
                </a:pPr>
                <a:r>
                  <a:rPr lang="en-US" sz="1800" i="1" dirty="0" smtClean="0">
                    <a:ea typeface="ヒラギノ角ゴ Pro W3"/>
                    <a:cs typeface="ヒラギノ角ゴ Pro W3"/>
                  </a:rPr>
                  <a:t>How to select important parameters to be inferred?</a:t>
                </a:r>
                <a:br>
                  <a:rPr lang="en-US" sz="1800" i="1" dirty="0" smtClean="0">
                    <a:ea typeface="ヒラギノ角ゴ Pro W3"/>
                    <a:cs typeface="ヒラギノ角ゴ Pro W3"/>
                  </a:rPr>
                </a:br>
                <a:r>
                  <a:rPr lang="en-US" sz="1800" dirty="0" smtClean="0">
                    <a:solidFill>
                      <a:schemeClr val="bg1"/>
                    </a:solidFill>
                    <a:ea typeface="ヒラギノ角ゴ Pro W3"/>
                    <a:cs typeface="ヒラギノ角ゴ Pro W3"/>
                  </a:rPr>
                  <a:t>Are the observed variables sensitive to change in the parameters?</a:t>
                </a:r>
              </a:p>
              <a:p>
                <a:pPr marL="266700" indent="-266700">
                  <a:lnSpc>
                    <a:spcPct val="150000"/>
                  </a:lnSpc>
                  <a:spcBef>
                    <a:spcPts val="600"/>
                  </a:spcBef>
                  <a:spcAft>
                    <a:spcPts val="0"/>
                  </a:spcAft>
                  <a:buAutoNum type="arabicPeriod"/>
                </a:pPr>
                <a:r>
                  <a:rPr lang="en-US" sz="1800" i="1" dirty="0" smtClean="0">
                    <a:ea typeface="ヒラギノ角ゴ Pro W3"/>
                    <a:cs typeface="ヒラギノ角ゴ Pro W3"/>
                  </a:rPr>
                  <a:t>How to approximate the input/output of the forward model?</a:t>
                </a:r>
                <a:r>
                  <a:rPr lang="en-US" sz="1800" dirty="0" smtClean="0">
                    <a:ea typeface="ヒラギノ角ゴ Pro W3"/>
                    <a:cs typeface="ヒラギノ角ゴ Pro W3"/>
                  </a:rPr>
                  <a:t/>
                </a:r>
                <a:br>
                  <a:rPr lang="en-US" sz="1800" dirty="0" smtClean="0">
                    <a:ea typeface="ヒラギノ角ゴ Pro W3"/>
                    <a:cs typeface="ヒラギノ角ゴ Pro W3"/>
                  </a:rPr>
                </a:br>
                <a:r>
                  <a:rPr lang="en-US" sz="1800" dirty="0" smtClean="0">
                    <a:solidFill>
                      <a:schemeClr val="bg1"/>
                    </a:solidFill>
                    <a:ea typeface="ヒラギノ角ゴ Pro W3"/>
                    <a:cs typeface="ヒラギノ角ゴ Pro W3"/>
                  </a:rPr>
                  <a:t>TRACE run takes time (</a:t>
                </a:r>
                <a14:m>
                  <m:oMath xmlns:m="http://schemas.openxmlformats.org/officeDocument/2006/math">
                    <m:r>
                      <a:rPr lang="en-US" sz="1800" b="0" i="1" smtClean="0">
                        <a:solidFill>
                          <a:schemeClr val="bg1"/>
                        </a:solidFill>
                        <a:latin typeface="Cambria Math"/>
                        <a:ea typeface="ヒラギノ角ゴ Pro W3"/>
                        <a:cs typeface="ヒラギノ角ゴ Pro W3"/>
                      </a:rPr>
                      <m:t>~ </m:t>
                    </m:r>
                  </m:oMath>
                </a14:m>
                <a:r>
                  <a:rPr lang="en-US" sz="1800" dirty="0" smtClean="0">
                    <a:solidFill>
                      <a:schemeClr val="bg1"/>
                    </a:solidFill>
                    <a:ea typeface="ヒラギノ角ゴ Pro W3"/>
                    <a:cs typeface="ヒラギノ角ゴ Pro W3"/>
                  </a:rPr>
                  <a:t>minutes) and disk space (</a:t>
                </a:r>
                <a14:m>
                  <m:oMath xmlns:m="http://schemas.openxmlformats.org/officeDocument/2006/math">
                    <m:r>
                      <a:rPr lang="en-US" sz="1800" i="1">
                        <a:solidFill>
                          <a:schemeClr val="bg1"/>
                        </a:solidFill>
                        <a:latin typeface="Cambria Math"/>
                      </a:rPr>
                      <m:t>~</m:t>
                    </m:r>
                    <m:sSup>
                      <m:sSupPr>
                        <m:ctrlPr>
                          <a:rPr lang="en-US" sz="1800" b="0" i="1" smtClean="0">
                            <a:solidFill>
                              <a:schemeClr val="bg1"/>
                            </a:solidFill>
                            <a:latin typeface="Cambria Math"/>
                          </a:rPr>
                        </m:ctrlPr>
                      </m:sSupPr>
                      <m:e>
                        <m:r>
                          <a:rPr lang="en-US" sz="1800" b="0" i="1" smtClean="0">
                            <a:solidFill>
                              <a:schemeClr val="bg1"/>
                            </a:solidFill>
                            <a:latin typeface="Cambria Math"/>
                          </a:rPr>
                          <m:t>10</m:t>
                        </m:r>
                      </m:e>
                      <m:sup>
                        <m:r>
                          <a:rPr lang="en-US" sz="1800" b="0" i="1" smtClean="0">
                            <a:solidFill>
                              <a:schemeClr val="bg1"/>
                            </a:solidFill>
                            <a:latin typeface="Cambria Math"/>
                          </a:rPr>
                          <m:t>2</m:t>
                        </m:r>
                      </m:sup>
                    </m:sSup>
                    <m:r>
                      <a:rPr lang="en-US" sz="1800" b="0" i="1" smtClean="0">
                        <a:solidFill>
                          <a:schemeClr val="bg1"/>
                        </a:solidFill>
                        <a:latin typeface="Cambria Math"/>
                      </a:rPr>
                      <m:t> </m:t>
                    </m:r>
                  </m:oMath>
                </a14:m>
                <a:r>
                  <a:rPr lang="en-US" sz="1800" dirty="0" err="1" smtClean="0">
                    <a:solidFill>
                      <a:schemeClr val="bg1"/>
                    </a:solidFill>
                    <a:ea typeface="ヒラギノ角ゴ Pro W3"/>
                    <a:cs typeface="ヒラギノ角ゴ Pro W3"/>
                  </a:rPr>
                  <a:t>MBytes</a:t>
                </a:r>
                <a:r>
                  <a:rPr lang="en-US" sz="1800" dirty="0" smtClean="0">
                    <a:solidFill>
                      <a:schemeClr val="bg1"/>
                    </a:solidFill>
                    <a:ea typeface="ヒラギノ角ゴ Pro W3"/>
                    <a:cs typeface="ヒラギノ角ゴ Pro W3"/>
                  </a:rPr>
                  <a:t>).</a:t>
                </a:r>
              </a:p>
              <a:p>
                <a:pPr marL="266700" indent="-266700">
                  <a:lnSpc>
                    <a:spcPct val="120000"/>
                  </a:lnSpc>
                  <a:spcBef>
                    <a:spcPts val="1200"/>
                  </a:spcBef>
                  <a:spcAft>
                    <a:spcPts val="0"/>
                  </a:spcAft>
                  <a:buFont typeface="+mj-lt"/>
                  <a:buAutoNum type="arabicPeriod"/>
                </a:pPr>
                <a:r>
                  <a:rPr lang="en-US" sz="1800" i="1" dirty="0" smtClean="0">
                    <a:ea typeface="ヒラギノ角ゴ Pro W3"/>
                    <a:cs typeface="ヒラギノ角ゴ Pro W3"/>
                  </a:rPr>
                  <a:t>How to make the inference (quantification)?</a:t>
                </a:r>
                <a:br>
                  <a:rPr lang="en-US" sz="1800" i="1" dirty="0" smtClean="0">
                    <a:ea typeface="ヒラギノ角ゴ Pro W3"/>
                    <a:cs typeface="ヒラギノ角ゴ Pro W3"/>
                  </a:rPr>
                </a:br>
                <a:r>
                  <a:rPr lang="en-US" sz="1800" dirty="0" smtClean="0">
                    <a:solidFill>
                      <a:schemeClr val="bg1"/>
                    </a:solidFill>
                    <a:ea typeface="ヒラギノ角ゴ Pro W3"/>
                    <a:cs typeface="ヒラギノ角ゴ Pro W3"/>
                  </a:rPr>
                  <a:t>How to obtain the PDF (or its approximation) of the parameters?</a:t>
                </a:r>
              </a:p>
              <a:p>
                <a:pPr marL="266700" indent="-266700">
                  <a:lnSpc>
                    <a:spcPct val="120000"/>
                  </a:lnSpc>
                  <a:spcBef>
                    <a:spcPts val="1200"/>
                  </a:spcBef>
                  <a:spcAft>
                    <a:spcPts val="0"/>
                  </a:spcAft>
                  <a:buFont typeface="+mj-lt"/>
                  <a:buAutoNum type="arabicPeriod"/>
                </a:pPr>
                <a:r>
                  <a:rPr lang="en-US" sz="1800" i="1" dirty="0" smtClean="0">
                    <a:ea typeface="ヒラギノ角ゴ Pro W3"/>
                    <a:cs typeface="ヒラギノ角ゴ Pro W3"/>
                  </a:rPr>
                  <a:t>Is the quantified uncertainty useful?</a:t>
                </a:r>
                <a:r>
                  <a:rPr lang="en-US" sz="1700" i="1" dirty="0" smtClean="0">
                    <a:ea typeface="ヒラギノ角ゴ Pro W3"/>
                    <a:cs typeface="ヒラギノ角ゴ Pro W3"/>
                  </a:rPr>
                  <a:t/>
                </a:r>
                <a:br>
                  <a:rPr lang="en-US" sz="1700" i="1" dirty="0" smtClean="0">
                    <a:ea typeface="ヒラギノ角ゴ Pro W3"/>
                    <a:cs typeface="ヒラギノ角ゴ Pro W3"/>
                  </a:rPr>
                </a:br>
                <a:r>
                  <a:rPr lang="en-US" sz="1700" dirty="0" smtClean="0">
                    <a:solidFill>
                      <a:schemeClr val="bg1"/>
                    </a:solidFill>
                    <a:ea typeface="ヒラギノ角ゴ Pro W3"/>
                    <a:cs typeface="ヒラギノ角ゴ Pro W3"/>
                  </a:rPr>
                  <a:t>Is the quantified uncertainty applicable to make prediction?</a:t>
                </a:r>
              </a:p>
            </p:txBody>
          </p:sp>
        </mc:Choice>
        <mc:Fallback xmlns="">
          <p:sp>
            <p:nvSpPr>
              <p:cNvPr id="4" name="Rectangle 3"/>
              <p:cNvSpPr txBox="1">
                <a:spLocks noRot="1" noChangeAspect="1" noMove="1" noResize="1" noEditPoints="1" noAdjustHandles="1" noChangeArrowheads="1" noChangeShapeType="1" noTextEdit="1"/>
              </p:cNvSpPr>
              <p:nvPr/>
            </p:nvSpPr>
            <p:spPr>
              <a:xfrm>
                <a:off x="251520" y="3286766"/>
                <a:ext cx="6769248" cy="3238578"/>
              </a:xfrm>
              <a:prstGeom prst="rect">
                <a:avLst/>
              </a:prstGeom>
              <a:blipFill rotWithShape="1">
                <a:blip r:embed="rId3"/>
                <a:stretch>
                  <a:fillRect l="-720" b="-2448"/>
                </a:stretch>
              </a:blipFill>
              <a:effectLst>
                <a:softEdge rad="31750"/>
              </a:effectLst>
            </p:spPr>
            <p:txBody>
              <a:bodyPr/>
              <a:lstStyle/>
              <a:p>
                <a:r>
                  <a:rPr lang="en-US">
                    <a:noFill/>
                  </a:rPr>
                  <a:t> </a:t>
                </a:r>
              </a:p>
            </p:txBody>
          </p:sp>
        </mc:Fallback>
      </mc:AlternateContent>
      <p:sp>
        <p:nvSpPr>
          <p:cNvPr id="5" name="Rectangle: Rounded Corners 9"/>
          <p:cNvSpPr/>
          <p:nvPr/>
        </p:nvSpPr>
        <p:spPr bwMode="auto">
          <a:xfrm>
            <a:off x="6372202" y="3286765"/>
            <a:ext cx="2160810"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Global </a:t>
            </a:r>
            <a:br>
              <a:rPr kumimoji="0" lang="en-US" sz="1800" b="1" i="0" u="none" strike="noStrike" cap="none" normalizeH="0" baseline="0" dirty="0" smtClean="0">
                <a:ln>
                  <a:noFill/>
                </a:ln>
                <a:solidFill>
                  <a:schemeClr val="tx1"/>
                </a:solidFill>
                <a:effectLst/>
                <a:latin typeface="+mn-lt"/>
              </a:rPr>
            </a:br>
            <a:r>
              <a:rPr kumimoji="0" lang="en-US" sz="1800" b="1" i="0" u="none" strike="noStrike" cap="none" normalizeH="0" baseline="0" dirty="0" smtClean="0">
                <a:ln>
                  <a:noFill/>
                </a:ln>
                <a:solidFill>
                  <a:schemeClr val="tx1"/>
                </a:solidFill>
                <a:effectLst/>
                <a:latin typeface="+mn-lt"/>
              </a:rPr>
              <a:t>Sensitivity Analysis</a:t>
            </a:r>
            <a:endParaRPr kumimoji="0" lang="en-US" sz="1800" b="1" i="0" u="none" strike="noStrike" cap="none" normalizeH="0" baseline="0" dirty="0">
              <a:ln>
                <a:noFill/>
              </a:ln>
              <a:solidFill>
                <a:schemeClr val="tx1"/>
              </a:solidFill>
              <a:effectLst/>
              <a:latin typeface="+mn-lt"/>
            </a:endParaRPr>
          </a:p>
        </p:txBody>
      </p:sp>
      <p:sp>
        <p:nvSpPr>
          <p:cNvPr id="6" name="Rectangle: Rounded Corners 9"/>
          <p:cNvSpPr/>
          <p:nvPr/>
        </p:nvSpPr>
        <p:spPr bwMode="auto">
          <a:xfrm>
            <a:off x="6372202" y="4149174"/>
            <a:ext cx="2160809"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Gaussian Process Metamodeling</a:t>
            </a:r>
            <a:endParaRPr kumimoji="0" lang="en-US" sz="1800" b="1" i="0" u="none" strike="noStrike" cap="none" normalizeH="0" baseline="0" dirty="0">
              <a:ln>
                <a:noFill/>
              </a:ln>
              <a:solidFill>
                <a:schemeClr val="tx1"/>
              </a:solidFill>
              <a:effectLst/>
              <a:latin typeface="+mn-lt"/>
            </a:endParaRPr>
          </a:p>
        </p:txBody>
      </p:sp>
      <p:sp>
        <p:nvSpPr>
          <p:cNvPr id="7" name="Rectangle: Rounded Corners 9"/>
          <p:cNvSpPr/>
          <p:nvPr/>
        </p:nvSpPr>
        <p:spPr bwMode="auto">
          <a:xfrm>
            <a:off x="6372201" y="4994222"/>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Bayesian</a:t>
            </a:r>
            <a:r>
              <a:rPr kumimoji="0" lang="en-US" sz="1800" b="1" i="0" u="none" strike="noStrike" cap="none" normalizeH="0" dirty="0" smtClean="0">
                <a:ln>
                  <a:noFill/>
                </a:ln>
                <a:solidFill>
                  <a:schemeClr val="tx1"/>
                </a:solidFill>
                <a:effectLst/>
                <a:latin typeface="+mn-lt"/>
              </a:rPr>
              <a:t> </a:t>
            </a:r>
            <a:r>
              <a:rPr kumimoji="0" lang="en-US" sz="1800" b="1" i="0" u="none" strike="noStrike" cap="none" normalizeH="0" baseline="0" dirty="0" smtClean="0">
                <a:ln>
                  <a:noFill/>
                </a:ln>
                <a:solidFill>
                  <a:schemeClr val="tx1"/>
                </a:solidFill>
                <a:effectLst/>
                <a:latin typeface="+mn-lt"/>
              </a:rPr>
              <a:t>Calibration</a:t>
            </a:r>
            <a:endParaRPr kumimoji="0" lang="en-US" sz="1800" b="1" i="0" u="none" strike="noStrike" cap="none" normalizeH="0" baseline="0" dirty="0">
              <a:ln>
                <a:noFill/>
              </a:ln>
              <a:solidFill>
                <a:schemeClr val="tx1"/>
              </a:solidFill>
              <a:effectLst/>
              <a:latin typeface="+mn-lt"/>
            </a:endParaRPr>
          </a:p>
        </p:txBody>
      </p:sp>
      <p:sp>
        <p:nvSpPr>
          <p:cNvPr id="8" name="Rectangle: Rounded Corners 9"/>
          <p:cNvSpPr/>
          <p:nvPr/>
        </p:nvSpPr>
        <p:spPr bwMode="auto">
          <a:xfrm>
            <a:off x="6372200" y="5805358"/>
            <a:ext cx="2137095"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mn-lt"/>
              </a:rPr>
              <a:t>Uncertainty</a:t>
            </a:r>
            <a:r>
              <a:rPr kumimoji="0" lang="en-US" sz="1800" b="1" i="0" u="none" strike="noStrike" cap="none" normalizeH="0" dirty="0" smtClean="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smtClean="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smtClean="0">
                <a:latin typeface="+mn-lt"/>
                <a:cs typeface="Franklin Gothic Book"/>
              </a:rPr>
              <a:t>Methods require less assumptions</a:t>
            </a:r>
            <a:br>
              <a:rPr lang="en-US" sz="1800" kern="1000" spc="30" dirty="0" smtClean="0">
                <a:latin typeface="+mn-lt"/>
                <a:cs typeface="Franklin Gothic Book"/>
              </a:rPr>
            </a:br>
            <a:r>
              <a:rPr lang="en-US" sz="1800" kern="1000" spc="30" dirty="0" smtClean="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smtClean="0">
                <a:latin typeface="+mn-lt"/>
                <a:cs typeface="Franklin Gothic Book"/>
              </a:rPr>
              <a:t>Ultimate results conform </a:t>
            </a:r>
            <a:br>
              <a:rPr lang="en-US" sz="1800" kern="1000" spc="30" dirty="0" smtClean="0">
                <a:latin typeface="+mn-lt"/>
                <a:cs typeface="Franklin Gothic Book"/>
              </a:rPr>
            </a:br>
            <a:r>
              <a:rPr lang="en-US" sz="1800" kern="1000" spc="30" dirty="0" smtClean="0">
                <a:latin typeface="+mn-lt"/>
                <a:cs typeface="Franklin Gothic Book"/>
              </a:rPr>
              <a:t>with probabilistic framework for UQ</a:t>
            </a:r>
            <a:endParaRPr lang="en-US" sz="1800" kern="1000" spc="30" dirty="0">
              <a:latin typeface="+mn-lt"/>
              <a:cs typeface="Franklin Gothic Book"/>
            </a:endParaRP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smtClean="0">
                <a:latin typeface="+mn-lt"/>
                <a:cs typeface="Franklin Gothic Book"/>
              </a:rPr>
              <a:t>Methods tend</a:t>
            </a:r>
            <a:r>
              <a:rPr lang="en-US" sz="2000" kern="1000" spc="30" dirty="0">
                <a:latin typeface="+mn-lt"/>
                <a:cs typeface="Franklin Gothic Book"/>
              </a:rPr>
              <a:t> </a:t>
            </a:r>
            <a:r>
              <a:rPr lang="en-US" sz="2000" kern="1000" spc="30" dirty="0" smtClean="0">
                <a:latin typeface="+mn-lt"/>
                <a:cs typeface="Franklin Gothic Book"/>
              </a:rPr>
              <a:t>to be </a:t>
            </a:r>
            <a:br>
              <a:rPr lang="en-US" sz="2000" kern="1000" spc="30" dirty="0" smtClean="0">
                <a:latin typeface="+mn-lt"/>
                <a:cs typeface="Franklin Gothic Book"/>
              </a:rPr>
            </a:br>
            <a:r>
              <a:rPr lang="en-US" sz="2000" kern="1000" spc="30" dirty="0" smtClean="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smtClean="0">
                <a:latin typeface="+mn-lt"/>
                <a:cs typeface="Franklin Gothic Book"/>
              </a:rPr>
              <a:t>(require numerous code runs) </a:t>
            </a:r>
          </a:p>
        </p:txBody>
      </p:sp>
    </p:spTree>
    <p:extLst>
      <p:ext uri="{BB962C8B-B14F-4D97-AF65-F5344CB8AC3E}">
        <p14:creationId xmlns:p14="http://schemas.microsoft.com/office/powerpoint/2010/main" val="4292761112"/>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Scope of Research:</a:t>
            </a:r>
            <a:br>
              <a:rPr lang="en-US" dirty="0" smtClean="0"/>
            </a:br>
            <a:r>
              <a:rPr lang="en-US" dirty="0" smtClean="0"/>
              <a:t>FEBA Separate Effect Test Facility (SETF)</a:t>
            </a:r>
            <a:endParaRPr lang="en-US" dirty="0"/>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a:t>
            </a:r>
            <a:r>
              <a:rPr lang="en-US" sz="1800" dirty="0" smtClean="0">
                <a:latin typeface="+mn-lt"/>
              </a:rPr>
              <a:t>Tests were </a:t>
            </a:r>
            <a:r>
              <a:rPr lang="en-US" sz="1800" dirty="0">
                <a:latin typeface="+mn-lt"/>
              </a:rPr>
              <a:t>conducted at </a:t>
            </a:r>
            <a:r>
              <a:rPr lang="en-US" sz="1800" dirty="0" err="1">
                <a:latin typeface="+mn-lt"/>
              </a:rPr>
              <a:t>Kfz</a:t>
            </a:r>
            <a:r>
              <a:rPr lang="en-US" sz="1800" dirty="0">
                <a:latin typeface="+mn-lt"/>
              </a:rPr>
              <a:t> </a:t>
            </a:r>
            <a:r>
              <a:rPr lang="en-US" sz="1800" dirty="0" smtClean="0">
                <a:latin typeface="+mn-lt"/>
              </a:rPr>
              <a:t>Karlsruhe (KIT) </a:t>
            </a:r>
            <a:r>
              <a:rPr lang="en-US" sz="1800" dirty="0">
                <a:latin typeface="+mn-lt"/>
              </a:rPr>
              <a:t>during 1980s for investigating bottom </a:t>
            </a:r>
            <a:r>
              <a:rPr lang="en-US" sz="1800" dirty="0" err="1">
                <a:latin typeface="+mn-lt"/>
              </a:rPr>
              <a:t>reflood</a:t>
            </a:r>
            <a:r>
              <a:rPr lang="en-US" sz="1800" dirty="0">
                <a:latin typeface="+mn-lt"/>
              </a:rPr>
              <a:t> using rod </a:t>
            </a:r>
            <a:r>
              <a:rPr lang="en-US" sz="1800" dirty="0" smtClean="0">
                <a:latin typeface="+mn-lt"/>
              </a:rPr>
              <a:t>simulators </a:t>
            </a:r>
            <a:r>
              <a:rPr lang="en-US" sz="1800" dirty="0">
                <a:latin typeface="+mn-lt"/>
              </a:rPr>
              <a:t>(</a:t>
            </a:r>
            <a:r>
              <a:rPr lang="en-US" sz="1800" dirty="0" err="1">
                <a:latin typeface="+mn-lt"/>
              </a:rPr>
              <a:t>NiCr</a:t>
            </a:r>
            <a:r>
              <a:rPr lang="en-US" sz="1800" dirty="0" smtClean="0">
                <a:latin typeface="+mn-lt"/>
              </a:rPr>
              <a:t>)</a:t>
            </a:r>
            <a:endParaRPr lang="en-US" sz="1800" dirty="0">
              <a:latin typeface="+mn-lt"/>
            </a:endParaRP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smtClean="0">
                <a:latin typeface="+mn-lt"/>
              </a:rPr>
              <a:t>Three types </a:t>
            </a:r>
            <a:r>
              <a:rPr lang="en-US" sz="1800" dirty="0" smtClean="0">
                <a:latin typeface="+mn-lt"/>
              </a:rPr>
              <a:t>of measurements were taken:</a:t>
            </a:r>
          </a:p>
          <a:p>
            <a:pPr marL="358775" indent="-179388">
              <a:buFont typeface="Arial" panose="020B0604020202020204" pitchFamily="34" charset="0"/>
              <a:buChar char="•"/>
            </a:pPr>
            <a:r>
              <a:rPr lang="en-US" sz="1800" dirty="0" smtClean="0">
                <a:latin typeface="+mn-lt"/>
              </a:rPr>
              <a:t>Clad temperature (8 axial locations)</a:t>
            </a:r>
          </a:p>
          <a:p>
            <a:pPr marL="358775" indent="-179388">
              <a:buFont typeface="Arial" panose="020B0604020202020204" pitchFamily="34" charset="0"/>
              <a:buChar char="•"/>
            </a:pPr>
            <a:r>
              <a:rPr lang="en-US" sz="1800" dirty="0" smtClean="0">
                <a:latin typeface="+mn-lt"/>
              </a:rPr>
              <a:t>Pressure drop (4 axial segments)</a:t>
            </a:r>
          </a:p>
          <a:p>
            <a:pPr marL="358775" indent="-179388">
              <a:buFont typeface="Arial" panose="020B0604020202020204" pitchFamily="34" charset="0"/>
              <a:buChar char="•"/>
            </a:pPr>
            <a:r>
              <a:rPr lang="en-US" sz="1800" dirty="0" smtClean="0">
                <a:latin typeface="+mn-lt"/>
              </a:rPr>
              <a:t>Liquid carryover</a:t>
            </a:r>
            <a:endParaRPr lang="en-US" sz="1800" dirty="0">
              <a:latin typeface="+mn-lt"/>
            </a:endParaRP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smtClean="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smtClean="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a:rPr>
                        </m:ctrlPr>
                      </m:dPr>
                      <m:e>
                        <m:r>
                          <m:rPr>
                            <m:sty m:val="p"/>
                          </m:rPr>
                          <a:rPr lang="en-US" sz="1800" b="0" i="0" smtClean="0">
                            <a:latin typeface="Cambria Math"/>
                          </a:rPr>
                          <m:t>bar</m:t>
                        </m:r>
                      </m:e>
                    </m:d>
                  </m:oMath>
                </a14:m>
                <a:endParaRPr lang="en-US" sz="1800" dirty="0" smtClean="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a:rPr>
                        </m:ctrlPr>
                      </m:dPr>
                      <m:e>
                        <m:r>
                          <m:rPr>
                            <m:sty m:val="p"/>
                          </m:rPr>
                          <a:rPr lang="en-US" sz="1800" b="0" i="0" smtClean="0">
                            <a:latin typeface="Cambria Math"/>
                          </a:rPr>
                          <m:t>K</m:t>
                        </m:r>
                      </m:e>
                    </m:d>
                  </m:oMath>
                </a14:m>
                <a:endParaRPr lang="en-US" sz="1800" dirty="0" smtClean="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smtClean="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Tree>
    <p:extLst>
      <p:ext uri="{BB962C8B-B14F-4D97-AF65-F5344CB8AC3E}">
        <p14:creationId xmlns:p14="http://schemas.microsoft.com/office/powerpoint/2010/main" val="315120226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of Research:</a:t>
            </a:r>
            <a:br>
              <a:rPr lang="en-US" dirty="0" smtClean="0"/>
            </a:br>
            <a:r>
              <a:rPr lang="en-US" dirty="0" smtClean="0"/>
              <a:t>TRACE Model of FEBA SETF</a:t>
            </a:r>
            <a:endParaRPr lang="en-US" dirty="0"/>
          </a:p>
        </p:txBody>
      </p:sp>
      <p:grpSp>
        <p:nvGrpSpPr>
          <p:cNvPr id="2" name="Group 1"/>
          <p:cNvGrpSpPr/>
          <p:nvPr/>
        </p:nvGrpSpPr>
        <p:grpSpPr>
          <a:xfrm>
            <a:off x="827584"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smtClean="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smtClean="0">
                    <a:latin typeface="+mn-lt"/>
                  </a:rPr>
                  <a:t>(4)</a:t>
                </a:r>
                <a:r>
                  <a:rPr lang="en-US" sz="1800" dirty="0" smtClean="0">
                    <a:latin typeface="+mn-lt"/>
                  </a:rPr>
                  <a:t> Experimental boundary </a:t>
                </a:r>
                <a:r>
                  <a:rPr lang="en-US" sz="1800" dirty="0">
                    <a:latin typeface="+mn-lt"/>
                  </a:rPr>
                  <a:t>conditions (</a:t>
                </a:r>
                <a14:m>
                  <m:oMath xmlns:m="http://schemas.openxmlformats.org/officeDocument/2006/math">
                    <m:sSub>
                      <m:sSubPr>
                        <m:ctrlPr>
                          <a:rPr lang="en-US" sz="1800" b="0" i="1" dirty="0" smtClean="0">
                            <a:latin typeface="Cambria Math"/>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smtClean="0">
                    <a:latin typeface="+mn-lt"/>
                  </a:rPr>
                  <a:t>, </a:t>
                </a:r>
                <a14:m>
                  <m:oMath xmlns:m="http://schemas.openxmlformats.org/officeDocument/2006/math">
                    <m:sSub>
                      <m:sSubPr>
                        <m:ctrlPr>
                          <a:rPr lang="en-US" sz="1800" b="0" i="1" dirty="0" smtClean="0">
                            <a:latin typeface="Cambria Math"/>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smtClean="0">
                    <a:latin typeface="+mn-lt"/>
                  </a:rPr>
                  <a:t>,</a:t>
                </a:r>
                <a:r>
                  <a:rPr lang="en-US" sz="1800" dirty="0">
                    <a:latin typeface="+mn-lt"/>
                  </a:rPr>
                  <a:t> etc</a:t>
                </a:r>
                <a:r>
                  <a:rPr lang="en-US" sz="1800" dirty="0" smtClean="0">
                    <a:latin typeface="+mn-lt"/>
                  </a:rPr>
                  <a:t>.)</a:t>
                </a:r>
              </a:p>
              <a:p>
                <a:pPr marL="266700" lvl="1" indent="-180975">
                  <a:buFont typeface="Arial" panose="020B0604020202020204" pitchFamily="34" charset="0"/>
                  <a:buChar char="•"/>
                </a:pPr>
                <a:r>
                  <a:rPr lang="en-US" sz="1800" b="1" dirty="0" smtClean="0">
                    <a:latin typeface="+mn-lt"/>
                  </a:rPr>
                  <a:t>(9)</a:t>
                </a:r>
                <a:r>
                  <a:rPr lang="en-US" sz="1800" dirty="0" smtClean="0">
                    <a:latin typeface="+mn-lt"/>
                  </a:rPr>
                  <a:t> Material </a:t>
                </a:r>
                <a:r>
                  <a:rPr lang="en-US" sz="1800" dirty="0">
                    <a:latin typeface="+mn-lt"/>
                  </a:rPr>
                  <a:t>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smtClean="0">
                    <a:latin typeface="+mn-lt"/>
                  </a:rPr>
                  <a:t>etc</a:t>
                </a:r>
                <a:r>
                  <a:rPr lang="en-US" sz="1800" dirty="0">
                    <a:latin typeface="+mn-lt"/>
                  </a:rPr>
                  <a:t>.)</a:t>
                </a:r>
              </a:p>
              <a:p>
                <a:pPr marL="266700" lvl="1" indent="-180975">
                  <a:buFont typeface="Arial" panose="020B0604020202020204" pitchFamily="34" charset="0"/>
                  <a:buChar char="•"/>
                </a:pPr>
                <a:r>
                  <a:rPr lang="en-US" sz="1800" b="1" dirty="0" smtClean="0">
                    <a:latin typeface="+mn-lt"/>
                  </a:rPr>
                  <a:t>(2)</a:t>
                </a:r>
                <a:r>
                  <a:rPr lang="en-US" sz="1800" dirty="0" smtClean="0">
                    <a:latin typeface="+mn-lt"/>
                  </a:rPr>
                  <a:t> Spacer </a:t>
                </a:r>
                <a:r>
                  <a:rPr lang="en-US" sz="1800" dirty="0">
                    <a:latin typeface="+mn-lt"/>
                  </a:rPr>
                  <a:t>grid model </a:t>
                </a:r>
                <a:r>
                  <a:rPr lang="en-US" sz="1800" dirty="0" smtClean="0">
                    <a:latin typeface="+mn-lt"/>
                  </a:rPr>
                  <a:t>(</a:t>
                </a:r>
                <a14:m>
                  <m:oMath xmlns:m="http://schemas.openxmlformats.org/officeDocument/2006/math">
                    <m:r>
                      <m:rPr>
                        <m:sty m:val="p"/>
                      </m:rPr>
                      <a:rPr lang="en-US" sz="1800" i="0" dirty="0" smtClean="0">
                        <a:latin typeface="Cambria Math"/>
                      </a:rPr>
                      <m:t>HT</m:t>
                    </m:r>
                    <m:sSub>
                      <m:sSubPr>
                        <m:ctrlPr>
                          <a:rPr lang="en-US" sz="1800" b="0" i="1" dirty="0" smtClean="0">
                            <a:latin typeface="Cambria Math"/>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smtClean="0">
                    <a:latin typeface="+mn-lt"/>
                  </a:rPr>
                  <a:t>)</a:t>
                </a:r>
                <a:endParaRPr lang="en-US" sz="1800" dirty="0">
                  <a:latin typeface="+mn-lt"/>
                </a:endParaRPr>
              </a:p>
              <a:p>
                <a:pPr marL="266700" lvl="1" indent="-180975">
                  <a:buFont typeface="Arial" panose="020B0604020202020204" pitchFamily="34" charset="0"/>
                  <a:buChar char="•"/>
                </a:pPr>
                <a:r>
                  <a:rPr lang="en-US" sz="1800" b="1" dirty="0" smtClean="0">
                    <a:latin typeface="+mn-lt"/>
                  </a:rPr>
                  <a:t>(10)</a:t>
                </a:r>
                <a:r>
                  <a:rPr lang="en-US" sz="1800" dirty="0" smtClean="0">
                    <a:latin typeface="+mn-lt"/>
                  </a:rPr>
                  <a:t> Post-CHF </a:t>
                </a:r>
                <a:r>
                  <a:rPr lang="en-US" sz="1800" dirty="0">
                    <a:latin typeface="+mn-lt"/>
                  </a:rPr>
                  <a:t>closure </a:t>
                </a:r>
                <a:r>
                  <a:rPr lang="en-US" sz="1800" dirty="0" smtClean="0">
                    <a:latin typeface="+mn-lt"/>
                  </a:rPr>
                  <a:t>relations (IAFB </a:t>
                </a:r>
                <a:r>
                  <a:rPr lang="en-US" sz="1800" dirty="0">
                    <a:latin typeface="+mn-lt"/>
                  </a:rPr>
                  <a:t>wall </a:t>
                </a:r>
                <a14:m>
                  <m:oMath xmlns:m="http://schemas.openxmlformats.org/officeDocument/2006/math">
                    <m:r>
                      <m:rPr>
                        <m:sty m:val="p"/>
                      </m:rPr>
                      <a:rPr lang="en-US" sz="1800" i="0" dirty="0" smtClean="0">
                        <a:latin typeface="Cambria Math"/>
                      </a:rPr>
                      <m:t>HTC</m:t>
                    </m:r>
                  </m:oMath>
                </a14:m>
                <a:r>
                  <a:rPr lang="en-US" sz="1800" dirty="0">
                    <a:latin typeface="+mn-lt"/>
                  </a:rPr>
                  <a:t>, DFFB </a:t>
                </a:r>
                <a:r>
                  <a:rPr lang="en-US" sz="1800" dirty="0" smtClean="0">
                    <a:latin typeface="+mn-lt"/>
                  </a:rPr>
                  <a:t>interfacial </a:t>
                </a:r>
                <a:r>
                  <a:rPr lang="en-US" sz="1800" dirty="0">
                    <a:latin typeface="+mn-lt"/>
                  </a:rPr>
                  <a:t>d</a:t>
                </a:r>
                <a:r>
                  <a:rPr lang="en-US" sz="1800" dirty="0" smtClean="0">
                    <a:latin typeface="+mn-lt"/>
                  </a:rPr>
                  <a:t>rag, etc.)</a:t>
                </a:r>
              </a:p>
              <a:p>
                <a:pPr marL="266700" lvl="1" indent="-180975">
                  <a:buFont typeface="Arial" panose="020B0604020202020204" pitchFamily="34" charset="0"/>
                  <a:buChar char="•"/>
                </a:pPr>
                <a:r>
                  <a:rPr lang="en-US" sz="1800" b="1" dirty="0" smtClean="0">
                    <a:latin typeface="+mn-lt"/>
                  </a:rPr>
                  <a:t>(1)</a:t>
                </a:r>
                <a:r>
                  <a:rPr lang="en-US" sz="1800" dirty="0" smtClean="0">
                    <a:latin typeface="+mn-lt"/>
                  </a:rPr>
                  <a:t> Quench temperature </a:t>
                </a:r>
              </a:p>
              <a:p>
                <a:pPr marL="266700" lvl="1" indent="-180975">
                  <a:buFont typeface="Arial" panose="020B0604020202020204" pitchFamily="34" charset="0"/>
                  <a:buChar char="•"/>
                </a:pPr>
                <a:r>
                  <a:rPr lang="en-US" sz="1800" b="1" dirty="0" smtClean="0">
                    <a:latin typeface="+mn-lt"/>
                  </a:rPr>
                  <a:t>(1)</a:t>
                </a:r>
                <a:r>
                  <a:rPr lang="en-US" sz="1800" dirty="0" smtClean="0">
                    <a:latin typeface="+mn-lt"/>
                  </a:rPr>
                  <a:t> </a:t>
                </a:r>
                <a:r>
                  <a:rPr lang="en-US" sz="1800" dirty="0">
                    <a:latin typeface="+mn-lt"/>
                  </a:rPr>
                  <a:t>T</a:t>
                </a:r>
                <a:r>
                  <a:rPr lang="en-US" sz="1800" dirty="0" smtClean="0">
                    <a:latin typeface="+mn-lt"/>
                  </a:rPr>
                  <a: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1"/>
            <a:ext cx="179907" cy="1384795"/>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573016"/>
            <a:ext cx="187394" cy="1224136"/>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204544" y="3870325"/>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t>
                </a:r>
                <a:r>
                  <a:rPr lang="en-US" sz="1800" kern="1000" spc="30" dirty="0" smtClean="0">
                    <a:solidFill>
                      <a:srgbClr val="505050"/>
                    </a:solidFill>
                    <a:latin typeface="+mn-lt"/>
                    <a:cs typeface="Franklin Gothic Book"/>
                  </a:rPr>
                  <a:t>arameters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smtClean="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04544" y="3870325"/>
                <a:ext cx="1474889" cy="629518"/>
              </a:xfrm>
              <a:prstGeom prst="rect">
                <a:avLst/>
              </a:prstGeom>
              <a:blipFill rotWithShape="1">
                <a:blip r:embed="rId5"/>
                <a:stretch>
                  <a:fillRect l="-9917" t="-10680" r="-1240" b="-165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203848" y="2383720"/>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smtClean="0">
                    <a:solidFill>
                      <a:srgbClr val="505050"/>
                    </a:solidFill>
                    <a:latin typeface="+mn-lt"/>
                    <a:cs typeface="Franklin Gothic Book"/>
                  </a:rPr>
                  <a:t>Controllable</a:t>
                </a:r>
                <a:br>
                  <a:rPr lang="en-US" sz="1800" kern="1000" spc="30" dirty="0" smtClean="0">
                    <a:solidFill>
                      <a:srgbClr val="505050"/>
                    </a:solidFill>
                    <a:latin typeface="+mn-lt"/>
                    <a:cs typeface="Franklin Gothic Book"/>
                  </a:rPr>
                </a:br>
                <a:r>
                  <a:rPr lang="en-US" sz="1800" kern="1000" spc="30" dirty="0" smtClean="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smtClean="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203848" y="2383720"/>
                <a:ext cx="1474889" cy="595876"/>
              </a:xfrm>
              <a:prstGeom prst="rect">
                <a:avLst/>
              </a:prstGeom>
              <a:blipFill rotWithShape="1">
                <a:blip r:embed="rId6"/>
                <a:stretch>
                  <a:fillRect l="-9917" t="-10204" b="-23469"/>
                </a:stretch>
              </a:blipFill>
            </p:spPr>
            <p:txBody>
              <a:bodyPr/>
              <a:lstStyle/>
              <a:p>
                <a:r>
                  <a:rPr lang="en-US">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a:t>
            </a:r>
            <a:r>
              <a:rPr lang="en-US" sz="2000" dirty="0" smtClean="0">
                <a:latin typeface="+mn-lt"/>
              </a:rPr>
              <a:t>Parameters are required </a:t>
            </a:r>
            <a:r>
              <a:rPr lang="en-US" sz="2000" dirty="0">
                <a:latin typeface="+mn-lt"/>
              </a:rPr>
              <a:t>to specify the </a:t>
            </a:r>
            <a:r>
              <a:rPr lang="en-US" sz="2000" dirty="0" smtClean="0">
                <a:latin typeface="+mn-lt"/>
              </a:rPr>
              <a:t>model</a:t>
            </a:r>
            <a:r>
              <a:rPr lang="en-US" sz="2000" dirty="0">
                <a:latin typeface="+mn-lt"/>
              </a:rPr>
              <a:t>:</a:t>
            </a:r>
          </a:p>
        </p:txBody>
      </p:sp>
      <p:sp>
        <p:nvSpPr>
          <p:cNvPr id="4" name="Rectangle 3"/>
          <p:cNvSpPr/>
          <p:nvPr/>
        </p:nvSpPr>
        <p:spPr>
          <a:xfrm>
            <a:off x="5003799" y="5171531"/>
            <a:ext cx="4105275" cy="646331"/>
          </a:xfrm>
          <a:prstGeom prst="rect">
            <a:avLst/>
          </a:prstGeom>
        </p:spPr>
        <p:txBody>
          <a:bodyPr wrap="square">
            <a:spAutoFit/>
          </a:bodyPr>
          <a:lstStyle/>
          <a:p>
            <a:r>
              <a:rPr lang="en-US" sz="1800" dirty="0">
                <a:latin typeface="+mn-lt"/>
              </a:rPr>
              <a:t>With flat independent prior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0</TotalTime>
  <Words>4735</Words>
  <Application>Microsoft Office PowerPoint</Application>
  <PresentationFormat>On-screen Show (4:3)</PresentationFormat>
  <Paragraphs>870</Paragraphs>
  <Slides>49</Slides>
  <Notes>35</Notes>
  <HiddenSlides>1</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Statistical Framework</vt:lpstr>
      <vt:lpstr>Scope of Research: FEBA Separate Effect Test Facility (SETF)</vt:lpstr>
      <vt:lpstr>Scope of Research: TRACE Model of FEBA SETF</vt:lpstr>
      <vt:lpstr>Statistical Framework: Outline</vt:lpstr>
      <vt:lpstr>Global Sensitivity Analysis for Screening: The Morris Screening Method</vt:lpstr>
      <vt:lpstr>Global Sensitivity Analysis for Screening: The Morris Screening Method</vt:lpstr>
      <vt:lpstr>Global Sensitivity Analysis for Screening: Sobol’ Total-Effect Indices</vt:lpstr>
      <vt:lpstr>Global Sensitivity Analysis for Screening: Comparison of Methods</vt:lpstr>
      <vt:lpstr>Uncertainty Propagation using Influential vs. Non-Influential Parameters</vt:lpstr>
      <vt:lpstr>Statistical Framework: Outline</vt:lpstr>
      <vt:lpstr>Gaussian Process (GP) Metamodel</vt:lpstr>
      <vt:lpstr>Constructing GP Metamodel: Training and Testing</vt:lpstr>
      <vt:lpstr>Dealing with Multivariate Output: Principal Component Analysis</vt:lpstr>
      <vt:lpstr>The training sample size is the main factor for the metamodel performance</vt:lpstr>
      <vt:lpstr>Testing the Trained Metamodel (N_train=1^′ 920) on the Testing Samples (N_test=5^′ 000)</vt:lpstr>
      <vt:lpstr>Statistical Framework: Outline</vt:lpstr>
      <vt:lpstr>Bayesian Calibration, Inverse Quantification: Uncertain (Inputs + Data) ⇒ Uncertain Inputs Updated </vt:lpstr>
      <vt:lpstr>Two Aspects of Bayesian Calibration: Formulation and Computation</vt:lpstr>
      <vt:lpstr>Formulation of Bayesian Calibration: True, Measured, and Predicted Values</vt:lpstr>
      <vt:lpstr>Normal Likelihood and Flat Prior: Posterior Formulation</vt:lpstr>
      <vt:lpstr>Computation of Bayesian Calibration</vt:lpstr>
      <vt:lpstr>Constraining the Prior Uncertainty Range of  the Model Parameters</vt:lpstr>
      <vt:lpstr>Visualizing Multi-dimensional Posterior: How to read a corner plot?</vt:lpstr>
      <vt:lpstr>Results: Considering multiple types of data helps constrain the parameters uncertainty</vt:lpstr>
      <vt:lpstr>Results: Considering multiple types of data helps constrain the parameters uncertainty</vt:lpstr>
      <vt:lpstr>Results: Posterior Samples are Correlated (i.e., a set of “collectively-fitted” values)</vt:lpstr>
      <vt:lpstr>Results: Posterior without Model Bias Term Some nominal parameters are outside 95% CIs*</vt:lpstr>
      <vt:lpstr>Statistical Framework: Outline</vt:lpstr>
      <vt:lpstr>Comparing Different Calibration Results: Informativeness vs. Calibration Score</vt:lpstr>
      <vt:lpstr>Comparing Different Calibration Results: Informativeness vs. Calibration Score</vt:lpstr>
      <vt:lpstr>Posterior Uncertainties are More Informative but can be Much Less “calibrated”</vt:lpstr>
      <vt:lpstr>Removing Highly Correlated Parameter and Keeping it at Prior Range Give a Compromise</vt:lpstr>
      <vt:lpstr>Conclusion</vt:lpstr>
      <vt:lpstr>Conclusion: Demonstration of the Methodology on the FEBA TRACE Model</vt:lpstr>
      <vt:lpstr>Future Work</vt:lpstr>
      <vt:lpstr>Future Works</vt:lpstr>
      <vt:lpstr>Wir schaffen Wissen – heute für morgen</vt:lpstr>
      <vt:lpstr>Results: Calibration without Model Bias Term Uncertainty propagation on FEBA Test No. 216</vt:lpstr>
      <vt:lpstr>Visualizing Multi-dimensional Posterior: How to read a corner plot?</vt:lpstr>
      <vt:lpstr>Uncertainty in  Physical Model Parameters</vt:lpstr>
      <vt:lpstr>Main Results: Considering multiple types of data helps constrain the parameters uncertainty</vt:lpstr>
      <vt:lpstr>Main Results: Considering multiple types of data helps constrain the parameters uncertainty</vt:lpstr>
      <vt:lpstr>Main Results: Calibration excluding strongly correlated parameter</vt:lpstr>
    </vt:vector>
  </TitlesOfParts>
  <Company>PSI - Paul Scherrer Institut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Wicaksono Damar Canggih</cp:lastModifiedBy>
  <cp:revision>652</cp:revision>
  <cp:lastPrinted>2015-07-23T13:50:07Z</cp:lastPrinted>
  <dcterms:created xsi:type="dcterms:W3CDTF">2016-07-01T16:12:42Z</dcterms:created>
  <dcterms:modified xsi:type="dcterms:W3CDTF">2018-01-15T12:06:58Z</dcterms:modified>
</cp:coreProperties>
</file>